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83" r:id="rId2"/>
    <p:sldId id="274" r:id="rId3"/>
    <p:sldId id="276" r:id="rId4"/>
    <p:sldId id="277" r:id="rId5"/>
    <p:sldId id="278" r:id="rId6"/>
    <p:sldId id="275" r:id="rId7"/>
    <p:sldId id="284" r:id="rId8"/>
    <p:sldId id="288" r:id="rId9"/>
    <p:sldId id="281"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626"/>
    <a:srgbClr val="1C0DE3"/>
    <a:srgbClr val="F9F9F9"/>
    <a:srgbClr val="FFCF00"/>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1606" autoAdjust="0"/>
  </p:normalViewPr>
  <p:slideViewPr>
    <p:cSldViewPr snapToGrid="0" snapToObjects="1">
      <p:cViewPr varScale="1">
        <p:scale>
          <a:sx n="86" d="100"/>
          <a:sy n="86" d="100"/>
        </p:scale>
        <p:origin x="732" y="4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46D7D5-5F27-0843-82D6-831969484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AA4A40-54B8-D448-8F9E-2575F49F46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DEB96C-9163-0047-8E5D-834075ED5C59}" type="datetimeFigureOut">
              <a:rPr lang="en-US" smtClean="0"/>
              <a:t>7/9/2021</a:t>
            </a:fld>
            <a:endParaRPr lang="en-US"/>
          </a:p>
        </p:txBody>
      </p:sp>
      <p:sp>
        <p:nvSpPr>
          <p:cNvPr id="4" name="Footer Placeholder 3">
            <a:extLst>
              <a:ext uri="{FF2B5EF4-FFF2-40B4-BE49-F238E27FC236}">
                <a16:creationId xmlns:a16="http://schemas.microsoft.com/office/drawing/2014/main" id="{EE762A42-6802-4744-88D6-6D5F77B652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06B0EE-718C-934D-A846-0819E696BD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6B6824-7B4B-2044-81B7-CFF90E03E091}" type="slidenum">
              <a:rPr lang="en-US" smtClean="0"/>
              <a:t>‹#›</a:t>
            </a:fld>
            <a:endParaRPr lang="en-US"/>
          </a:p>
        </p:txBody>
      </p:sp>
    </p:spTree>
    <p:extLst>
      <p:ext uri="{BB962C8B-B14F-4D97-AF65-F5344CB8AC3E}">
        <p14:creationId xmlns:p14="http://schemas.microsoft.com/office/powerpoint/2010/main" val="3849569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E303-A10A-614E-BAF4-9C9467A801D1}" type="datetimeFigureOut">
              <a:rPr lang="en-US" smtClean="0"/>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F35CE-B3D5-504A-9A52-22E147E8240E}" type="slidenum">
              <a:rPr lang="en-US" smtClean="0"/>
              <a:t>‹#›</a:t>
            </a:fld>
            <a:endParaRPr lang="en-US"/>
          </a:p>
        </p:txBody>
      </p:sp>
    </p:spTree>
    <p:extLst>
      <p:ext uri="{BB962C8B-B14F-4D97-AF65-F5344CB8AC3E}">
        <p14:creationId xmlns:p14="http://schemas.microsoft.com/office/powerpoint/2010/main" val="15143518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8F35CE-B3D5-504A-9A52-22E147E8240E}" type="slidenum">
              <a:rPr lang="en-US" smtClean="0"/>
              <a:t>1</a:t>
            </a:fld>
            <a:endParaRPr lang="en-US"/>
          </a:p>
        </p:txBody>
      </p:sp>
    </p:spTree>
    <p:extLst>
      <p:ext uri="{BB962C8B-B14F-4D97-AF65-F5344CB8AC3E}">
        <p14:creationId xmlns:p14="http://schemas.microsoft.com/office/powerpoint/2010/main" val="181140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F35CE-B3D5-504A-9A52-22E147E8240E}" type="slidenum">
              <a:rPr lang="en-US" smtClean="0"/>
              <a:t>2</a:t>
            </a:fld>
            <a:endParaRPr lang="en-US"/>
          </a:p>
        </p:txBody>
      </p:sp>
    </p:spTree>
    <p:extLst>
      <p:ext uri="{BB962C8B-B14F-4D97-AF65-F5344CB8AC3E}">
        <p14:creationId xmlns:p14="http://schemas.microsoft.com/office/powerpoint/2010/main" val="165373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F35CE-B3D5-504A-9A52-22E147E8240E}" type="slidenum">
              <a:rPr lang="en-US" smtClean="0"/>
              <a:t>3</a:t>
            </a:fld>
            <a:endParaRPr lang="en-US"/>
          </a:p>
        </p:txBody>
      </p:sp>
    </p:spTree>
    <p:extLst>
      <p:ext uri="{BB962C8B-B14F-4D97-AF65-F5344CB8AC3E}">
        <p14:creationId xmlns:p14="http://schemas.microsoft.com/office/powerpoint/2010/main" val="272642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F35CE-B3D5-504A-9A52-22E147E8240E}" type="slidenum">
              <a:rPr lang="en-US" smtClean="0"/>
              <a:t>4</a:t>
            </a:fld>
            <a:endParaRPr lang="en-US"/>
          </a:p>
        </p:txBody>
      </p:sp>
    </p:spTree>
    <p:extLst>
      <p:ext uri="{BB962C8B-B14F-4D97-AF65-F5344CB8AC3E}">
        <p14:creationId xmlns:p14="http://schemas.microsoft.com/office/powerpoint/2010/main" val="36783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F35CE-B3D5-504A-9A52-22E147E8240E}" type="slidenum">
              <a:rPr lang="en-US" smtClean="0"/>
              <a:t>5</a:t>
            </a:fld>
            <a:endParaRPr lang="en-US"/>
          </a:p>
        </p:txBody>
      </p:sp>
    </p:spTree>
    <p:extLst>
      <p:ext uri="{BB962C8B-B14F-4D97-AF65-F5344CB8AC3E}">
        <p14:creationId xmlns:p14="http://schemas.microsoft.com/office/powerpoint/2010/main" val="323336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F35CE-B3D5-504A-9A52-22E147E8240E}" type="slidenum">
              <a:rPr lang="en-US" smtClean="0"/>
              <a:t>6</a:t>
            </a:fld>
            <a:endParaRPr lang="en-US"/>
          </a:p>
        </p:txBody>
      </p:sp>
    </p:spTree>
    <p:extLst>
      <p:ext uri="{BB962C8B-B14F-4D97-AF65-F5344CB8AC3E}">
        <p14:creationId xmlns:p14="http://schemas.microsoft.com/office/powerpoint/2010/main" val="15213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F35CE-B3D5-504A-9A52-22E147E8240E}" type="slidenum">
              <a:rPr lang="en-US" smtClean="0"/>
              <a:t>7</a:t>
            </a:fld>
            <a:endParaRPr lang="en-US"/>
          </a:p>
        </p:txBody>
      </p:sp>
    </p:spTree>
    <p:extLst>
      <p:ext uri="{BB962C8B-B14F-4D97-AF65-F5344CB8AC3E}">
        <p14:creationId xmlns:p14="http://schemas.microsoft.com/office/powerpoint/2010/main" val="225995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F35CE-B3D5-504A-9A52-22E147E8240E}" type="slidenum">
              <a:rPr lang="en-US" smtClean="0"/>
              <a:t>9</a:t>
            </a:fld>
            <a:endParaRPr lang="en-US"/>
          </a:p>
        </p:txBody>
      </p:sp>
    </p:spTree>
    <p:extLst>
      <p:ext uri="{BB962C8B-B14F-4D97-AF65-F5344CB8AC3E}">
        <p14:creationId xmlns:p14="http://schemas.microsoft.com/office/powerpoint/2010/main" val="19088791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5.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yperlink" Target="http://www.aglfairslogistics.com/general-trading-conditions.pdf" TargetMode="External"/><Relationship Id="rId5" Type="http://schemas.openxmlformats.org/officeDocument/2006/relationships/slide" Target="../slides/slide3.xml"/><Relationship Id="rId10" Type="http://schemas.openxmlformats.org/officeDocument/2006/relationships/image" Target="../media/image2.png"/><Relationship Id="rId4" Type="http://schemas.openxmlformats.org/officeDocument/2006/relationships/slide" Target="../slides/slide6.xml"/><Relationship Id="rId9" Type="http://schemas.openxmlformats.org/officeDocument/2006/relationships/slide" Target="../slides/slide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6.xml"/><Relationship Id="rId11" Type="http://schemas.openxmlformats.org/officeDocument/2006/relationships/slide" Target="../slides/slide8.xml"/><Relationship Id="rId5" Type="http://schemas.openxmlformats.org/officeDocument/2006/relationships/slide" Target="../slides/slide5.xml"/><Relationship Id="rId10" Type="http://schemas.openxmlformats.org/officeDocument/2006/relationships/hyperlink" Target="https://www.agility.com/en/our-global-network/canada-logistics-company/" TargetMode="External"/><Relationship Id="rId4" Type="http://schemas.openxmlformats.org/officeDocument/2006/relationships/slide" Target="../slides/slide4.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719D50AC-D06C-854A-A031-3BD2652878DA}"/>
              </a:ext>
            </a:extLst>
          </p:cNvPr>
          <p:cNvPicPr>
            <a:picLocks noChangeAspect="1"/>
          </p:cNvPicPr>
          <p:nvPr userDrawn="1"/>
        </p:nvPicPr>
        <p:blipFill>
          <a:blip r:embed="rId2"/>
          <a:stretch>
            <a:fillRect/>
          </a:stretch>
        </p:blipFill>
        <p:spPr>
          <a:xfrm>
            <a:off x="-3175" y="0"/>
            <a:ext cx="9147175" cy="2071688"/>
          </a:xfrm>
          <a:prstGeom prst="rect">
            <a:avLst/>
          </a:prstGeom>
        </p:spPr>
      </p:pic>
      <p:sp>
        <p:nvSpPr>
          <p:cNvPr id="2" name="Title 1"/>
          <p:cNvSpPr>
            <a:spLocks noGrp="1"/>
          </p:cNvSpPr>
          <p:nvPr>
            <p:ph type="ctrTitle"/>
          </p:nvPr>
        </p:nvSpPr>
        <p:spPr>
          <a:xfrm>
            <a:off x="1684085" y="904689"/>
            <a:ext cx="6858000" cy="354748"/>
          </a:xfrm>
        </p:spPr>
        <p:txBody>
          <a:bodyPr anchor="b">
            <a:normAutofit/>
          </a:bodyPr>
          <a:lstStyle>
            <a:lvl1pPr algn="l">
              <a:defRPr sz="1500" b="1">
                <a:solidFill>
                  <a:srgbClr val="FFCF00"/>
                </a:solidFill>
                <a:latin typeface="Helvetica" pitchFamily="2" charset="0"/>
              </a:defRPr>
            </a:lvl1pPr>
          </a:lstStyle>
          <a:p>
            <a:endParaRPr lang="en-US" dirty="0"/>
          </a:p>
        </p:txBody>
      </p:sp>
      <p:sp>
        <p:nvSpPr>
          <p:cNvPr id="20" name="Rectangle 19">
            <a:extLst>
              <a:ext uri="{FF2B5EF4-FFF2-40B4-BE49-F238E27FC236}">
                <a16:creationId xmlns:a16="http://schemas.microsoft.com/office/drawing/2014/main" id="{BE1EB7A2-8F6E-8D42-A662-DAD24457C182}"/>
              </a:ext>
            </a:extLst>
          </p:cNvPr>
          <p:cNvSpPr/>
          <p:nvPr userDrawn="1"/>
        </p:nvSpPr>
        <p:spPr>
          <a:xfrm>
            <a:off x="267815" y="1638725"/>
            <a:ext cx="1573848" cy="217789"/>
          </a:xfrm>
          <a:prstGeom prst="rect">
            <a:avLst/>
          </a:prstGeom>
          <a:solidFill>
            <a:srgbClr val="A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TextBox 20">
            <a:extLst>
              <a:ext uri="{FF2B5EF4-FFF2-40B4-BE49-F238E27FC236}">
                <a16:creationId xmlns:a16="http://schemas.microsoft.com/office/drawing/2014/main" id="{3B8CF78B-883C-6743-AB61-6E007B6CFE3C}"/>
              </a:ext>
            </a:extLst>
          </p:cNvPr>
          <p:cNvSpPr txBox="1"/>
          <p:nvPr userDrawn="1"/>
        </p:nvSpPr>
        <p:spPr>
          <a:xfrm>
            <a:off x="272504" y="1635615"/>
            <a:ext cx="500587" cy="215444"/>
          </a:xfrm>
          <a:prstGeom prst="rect">
            <a:avLst/>
          </a:prstGeom>
          <a:noFill/>
        </p:spPr>
        <p:txBody>
          <a:bodyPr wrap="square" rtlCol="0">
            <a:spAutoFit/>
          </a:bodyPr>
          <a:lstStyle/>
          <a:p>
            <a:r>
              <a:rPr lang="en-US" sz="800" b="1" dirty="0">
                <a:solidFill>
                  <a:schemeClr val="bg1"/>
                </a:solidFill>
                <a:latin typeface="Helvetica" charset="0"/>
                <a:ea typeface="Helvetica" charset="0"/>
                <a:cs typeface="Helvetica" charset="0"/>
              </a:rPr>
              <a:t>MENU</a:t>
            </a:r>
            <a:endParaRPr lang="en-US" sz="800" dirty="0">
              <a:solidFill>
                <a:schemeClr val="bg1"/>
              </a:solidFill>
              <a:latin typeface="Helvetica Light" charset="0"/>
              <a:ea typeface="Helvetica Light" charset="0"/>
              <a:cs typeface="Helvetica Light" charset="0"/>
            </a:endParaRPr>
          </a:p>
        </p:txBody>
      </p:sp>
      <p:sp>
        <p:nvSpPr>
          <p:cNvPr id="22" name="Rectangle 21">
            <a:hlinkClick r:id="rId3" action="ppaction://hlinksldjump"/>
            <a:hlinkHover r:id="" action="ppaction://noaction" highlightClick="1"/>
            <a:extLst>
              <a:ext uri="{FF2B5EF4-FFF2-40B4-BE49-F238E27FC236}">
                <a16:creationId xmlns:a16="http://schemas.microsoft.com/office/drawing/2014/main" id="{8AC694C3-21B5-E640-8D7A-7CCA29F69A6B}"/>
              </a:ext>
            </a:extLst>
          </p:cNvPr>
          <p:cNvSpPr/>
          <p:nvPr userDrawn="1"/>
        </p:nvSpPr>
        <p:spPr>
          <a:xfrm>
            <a:off x="267815" y="1885351"/>
            <a:ext cx="1573848" cy="180000"/>
          </a:xfrm>
          <a:prstGeom prst="rect">
            <a:avLst/>
          </a:prstGeom>
          <a:solidFill>
            <a:schemeClr val="accent2">
              <a:lumMod val="20000"/>
              <a:lumOff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Introduction</a:t>
            </a:r>
          </a:p>
        </p:txBody>
      </p:sp>
      <p:sp>
        <p:nvSpPr>
          <p:cNvPr id="23" name="Rectangle 22">
            <a:hlinkClick r:id="rId4" action="ppaction://hlinksldjump"/>
            <a:hlinkHover r:id="" action="ppaction://hlinkshowjump?jump=nextslide" highlightClick="1"/>
            <a:extLst>
              <a:ext uri="{FF2B5EF4-FFF2-40B4-BE49-F238E27FC236}">
                <a16:creationId xmlns:a16="http://schemas.microsoft.com/office/drawing/2014/main" id="{53D4C441-4475-1745-BCAE-1CBEF6BBF00F}"/>
              </a:ext>
            </a:extLst>
          </p:cNvPr>
          <p:cNvSpPr/>
          <p:nvPr userDrawn="1"/>
        </p:nvSpPr>
        <p:spPr>
          <a:xfrm>
            <a:off x="267815" y="2104143"/>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Consignee – Road freight </a:t>
            </a:r>
          </a:p>
        </p:txBody>
      </p:sp>
      <p:sp>
        <p:nvSpPr>
          <p:cNvPr id="24" name="Rectangle 23">
            <a:hlinkClick r:id="rId5" action="ppaction://hlinksldjump"/>
            <a:hlinkHover r:id="" action="ppaction://noaction" highlightClick="1"/>
            <a:extLst>
              <a:ext uri="{FF2B5EF4-FFF2-40B4-BE49-F238E27FC236}">
                <a16:creationId xmlns:a16="http://schemas.microsoft.com/office/drawing/2014/main" id="{1A278B74-D157-DC4B-8964-3D2C43411B28}"/>
              </a:ext>
            </a:extLst>
          </p:cNvPr>
          <p:cNvSpPr/>
          <p:nvPr userDrawn="1"/>
        </p:nvSpPr>
        <p:spPr>
          <a:xfrm>
            <a:off x="267815" y="2322935"/>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Consignee – Sea Freight</a:t>
            </a:r>
          </a:p>
        </p:txBody>
      </p:sp>
      <p:sp>
        <p:nvSpPr>
          <p:cNvPr id="25" name="Rectangle 24">
            <a:hlinkClick r:id="rId6" action="ppaction://hlinksldjump"/>
            <a:hlinkHover r:id="" action="ppaction://noaction" highlightClick="1"/>
            <a:extLst>
              <a:ext uri="{FF2B5EF4-FFF2-40B4-BE49-F238E27FC236}">
                <a16:creationId xmlns:a16="http://schemas.microsoft.com/office/drawing/2014/main" id="{4000F4DB-58E2-8046-8DF5-C4A21CB8DC83}"/>
              </a:ext>
            </a:extLst>
          </p:cNvPr>
          <p:cNvSpPr/>
          <p:nvPr userDrawn="1"/>
        </p:nvSpPr>
        <p:spPr>
          <a:xfrm>
            <a:off x="267815" y="2541727"/>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Consignee – Air freight</a:t>
            </a:r>
          </a:p>
        </p:txBody>
      </p:sp>
      <p:sp>
        <p:nvSpPr>
          <p:cNvPr id="26" name="Rectangle 25">
            <a:hlinkClick r:id="rId7" action="ppaction://hlinksldjump"/>
            <a:hlinkHover r:id="" action="ppaction://noaction" highlightClick="1"/>
            <a:extLst>
              <a:ext uri="{FF2B5EF4-FFF2-40B4-BE49-F238E27FC236}">
                <a16:creationId xmlns:a16="http://schemas.microsoft.com/office/drawing/2014/main" id="{318A6388-D729-C344-BAA1-2BB786CEC760}"/>
              </a:ext>
            </a:extLst>
          </p:cNvPr>
          <p:cNvSpPr/>
          <p:nvPr userDrawn="1"/>
        </p:nvSpPr>
        <p:spPr>
          <a:xfrm>
            <a:off x="267815" y="2760519"/>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Deadline Dates</a:t>
            </a:r>
          </a:p>
        </p:txBody>
      </p:sp>
      <p:sp>
        <p:nvSpPr>
          <p:cNvPr id="27" name="Rectangle 26">
            <a:hlinkClick r:id="" action="ppaction://noaction"/>
            <a:hlinkHover r:id="" action="ppaction://noaction" highlightClick="1"/>
            <a:extLst>
              <a:ext uri="{FF2B5EF4-FFF2-40B4-BE49-F238E27FC236}">
                <a16:creationId xmlns:a16="http://schemas.microsoft.com/office/drawing/2014/main" id="{79D503DE-F102-0F47-BFE9-6A54E9F3250A}"/>
              </a:ext>
            </a:extLst>
          </p:cNvPr>
          <p:cNvSpPr/>
          <p:nvPr userDrawn="1"/>
        </p:nvSpPr>
        <p:spPr>
          <a:xfrm>
            <a:off x="267815" y="2979311"/>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Temporary Import</a:t>
            </a:r>
          </a:p>
        </p:txBody>
      </p:sp>
      <p:sp>
        <p:nvSpPr>
          <p:cNvPr id="28" name="Rectangle 27">
            <a:hlinkClick r:id="" action="ppaction://noaction"/>
            <a:hlinkHover r:id="" action="ppaction://noaction" highlightClick="1"/>
            <a:extLst>
              <a:ext uri="{FF2B5EF4-FFF2-40B4-BE49-F238E27FC236}">
                <a16:creationId xmlns:a16="http://schemas.microsoft.com/office/drawing/2014/main" id="{995F2DCD-4DB5-1B4C-9C78-679AEBA627C4}"/>
              </a:ext>
            </a:extLst>
          </p:cNvPr>
          <p:cNvSpPr/>
          <p:nvPr userDrawn="1"/>
        </p:nvSpPr>
        <p:spPr>
          <a:xfrm>
            <a:off x="267815" y="3198103"/>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Permanent Import</a:t>
            </a:r>
          </a:p>
        </p:txBody>
      </p:sp>
      <p:sp>
        <p:nvSpPr>
          <p:cNvPr id="29" name="Rectangle 28">
            <a:hlinkClick r:id="" action="ppaction://noaction"/>
            <a:hlinkHover r:id="" action="ppaction://noaction" highlightClick="1"/>
            <a:extLst>
              <a:ext uri="{FF2B5EF4-FFF2-40B4-BE49-F238E27FC236}">
                <a16:creationId xmlns:a16="http://schemas.microsoft.com/office/drawing/2014/main" id="{EF03FDD0-B6E6-8645-BB0A-49D7B9DCC2EB}"/>
              </a:ext>
            </a:extLst>
          </p:cNvPr>
          <p:cNvSpPr/>
          <p:nvPr userDrawn="1"/>
        </p:nvSpPr>
        <p:spPr>
          <a:xfrm>
            <a:off x="267815" y="3416895"/>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Packing &amp; Labelling</a:t>
            </a:r>
          </a:p>
        </p:txBody>
      </p:sp>
      <p:sp>
        <p:nvSpPr>
          <p:cNvPr id="30" name="Rectangle 29">
            <a:hlinkClick r:id="rId8" action="ppaction://hlinksldjump"/>
            <a:hlinkHover r:id="" action="ppaction://noaction" highlightClick="1"/>
            <a:extLst>
              <a:ext uri="{FF2B5EF4-FFF2-40B4-BE49-F238E27FC236}">
                <a16:creationId xmlns:a16="http://schemas.microsoft.com/office/drawing/2014/main" id="{92407713-491A-9D45-BC4C-7D462544AF58}"/>
              </a:ext>
            </a:extLst>
          </p:cNvPr>
          <p:cNvSpPr/>
          <p:nvPr userDrawn="1"/>
        </p:nvSpPr>
        <p:spPr>
          <a:xfrm>
            <a:off x="267815" y="3635687"/>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Heavy Lifting / Oversized Goods</a:t>
            </a:r>
          </a:p>
        </p:txBody>
      </p:sp>
      <p:sp>
        <p:nvSpPr>
          <p:cNvPr id="31" name="Rectangle 30">
            <a:hlinkClick r:id="" action="ppaction://noaction"/>
            <a:hlinkHover r:id="" action="ppaction://noaction" highlightClick="1"/>
            <a:extLst>
              <a:ext uri="{FF2B5EF4-FFF2-40B4-BE49-F238E27FC236}">
                <a16:creationId xmlns:a16="http://schemas.microsoft.com/office/drawing/2014/main" id="{21A9D207-51C1-BA45-AE4F-9672DB0CA481}"/>
              </a:ext>
            </a:extLst>
          </p:cNvPr>
          <p:cNvSpPr/>
          <p:nvPr userDrawn="1"/>
        </p:nvSpPr>
        <p:spPr>
          <a:xfrm>
            <a:off x="267815" y="3854479"/>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Restricted Goods</a:t>
            </a:r>
          </a:p>
        </p:txBody>
      </p:sp>
      <p:sp>
        <p:nvSpPr>
          <p:cNvPr id="32" name="Rectangle 31">
            <a:hlinkClick r:id="" action="ppaction://noaction"/>
            <a:hlinkHover r:id="" action="ppaction://noaction" highlightClick="1"/>
            <a:extLst>
              <a:ext uri="{FF2B5EF4-FFF2-40B4-BE49-F238E27FC236}">
                <a16:creationId xmlns:a16="http://schemas.microsoft.com/office/drawing/2014/main" id="{0482F27F-39A4-7545-9550-5F9F9BF7271B}"/>
              </a:ext>
            </a:extLst>
          </p:cNvPr>
          <p:cNvSpPr/>
          <p:nvPr userDrawn="1"/>
        </p:nvSpPr>
        <p:spPr>
          <a:xfrm>
            <a:off x="267815" y="4073271"/>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Commercial Invoice &amp; Packing List</a:t>
            </a:r>
          </a:p>
        </p:txBody>
      </p:sp>
      <p:sp>
        <p:nvSpPr>
          <p:cNvPr id="33" name="Rectangle 32">
            <a:hlinkClick r:id="rId9" action="ppaction://hlinksldjump"/>
            <a:hlinkHover r:id="" action="ppaction://noaction" highlightClick="1"/>
            <a:extLst>
              <a:ext uri="{FF2B5EF4-FFF2-40B4-BE49-F238E27FC236}">
                <a16:creationId xmlns:a16="http://schemas.microsoft.com/office/drawing/2014/main" id="{492F3D9C-B888-B943-BBFE-4611187FAEE8}"/>
              </a:ext>
            </a:extLst>
          </p:cNvPr>
          <p:cNvSpPr/>
          <p:nvPr userDrawn="1"/>
        </p:nvSpPr>
        <p:spPr>
          <a:xfrm>
            <a:off x="267815" y="4292067"/>
            <a:ext cx="1573848" cy="18000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bg1">
                    <a:lumMod val="50000"/>
                  </a:schemeClr>
                </a:solidFill>
                <a:latin typeface="Helvetica" pitchFamily="2" charset="0"/>
              </a:rPr>
              <a:t>Closing Summary</a:t>
            </a:r>
          </a:p>
        </p:txBody>
      </p:sp>
      <p:sp>
        <p:nvSpPr>
          <p:cNvPr id="35" name="TextBox 34">
            <a:extLst>
              <a:ext uri="{FF2B5EF4-FFF2-40B4-BE49-F238E27FC236}">
                <a16:creationId xmlns:a16="http://schemas.microsoft.com/office/drawing/2014/main" id="{3DA46CC5-18CC-E946-9B80-8EE40B6E8EEA}"/>
              </a:ext>
            </a:extLst>
          </p:cNvPr>
          <p:cNvSpPr txBox="1"/>
          <p:nvPr userDrawn="1"/>
        </p:nvSpPr>
        <p:spPr>
          <a:xfrm>
            <a:off x="1688123" y="179265"/>
            <a:ext cx="4619687" cy="353943"/>
          </a:xfrm>
          <a:prstGeom prst="rect">
            <a:avLst/>
          </a:prstGeom>
          <a:noFill/>
        </p:spPr>
        <p:txBody>
          <a:bodyPr wrap="square" rtlCol="0">
            <a:spAutoFit/>
          </a:bodyPr>
          <a:lstStyle/>
          <a:p>
            <a:r>
              <a:rPr lang="en-US" sz="1700" dirty="0">
                <a:solidFill>
                  <a:schemeClr val="bg1"/>
                </a:solidFill>
                <a:latin typeface="Helvetica Light" charset="0"/>
                <a:ea typeface="Helvetica Light" charset="0"/>
                <a:cs typeface="Helvetica Light" charset="0"/>
              </a:rPr>
              <a:t>Agility Fairs &amp; Events Shipping Instructions</a:t>
            </a:r>
          </a:p>
        </p:txBody>
      </p:sp>
      <p:sp>
        <p:nvSpPr>
          <p:cNvPr id="36" name="TextBox 35">
            <a:extLst>
              <a:ext uri="{FF2B5EF4-FFF2-40B4-BE49-F238E27FC236}">
                <a16:creationId xmlns:a16="http://schemas.microsoft.com/office/drawing/2014/main" id="{3A629185-9044-1A40-8547-FC59316EB844}"/>
              </a:ext>
            </a:extLst>
          </p:cNvPr>
          <p:cNvSpPr txBox="1"/>
          <p:nvPr userDrawn="1"/>
        </p:nvSpPr>
        <p:spPr>
          <a:xfrm>
            <a:off x="1679890" y="582668"/>
            <a:ext cx="3385624" cy="276999"/>
          </a:xfrm>
          <a:prstGeom prst="rect">
            <a:avLst/>
          </a:prstGeom>
          <a:noFill/>
        </p:spPr>
        <p:txBody>
          <a:bodyPr wrap="square" rtlCol="0">
            <a:spAutoFit/>
          </a:bodyPr>
          <a:lstStyle/>
          <a:p>
            <a:pPr lvl="1"/>
            <a:r>
              <a:rPr lang="en-US" sz="1200" b="1" dirty="0" smtClean="0">
                <a:solidFill>
                  <a:schemeClr val="bg1"/>
                </a:solidFill>
                <a:latin typeface="Helvetica" charset="0"/>
                <a:ea typeface="Helvetica" charset="0"/>
                <a:cs typeface="Helvetica" charset="0"/>
              </a:rPr>
              <a:t>BIG</a:t>
            </a:r>
            <a:r>
              <a:rPr lang="en-US" sz="1200" b="1" baseline="0" dirty="0" smtClean="0">
                <a:solidFill>
                  <a:schemeClr val="bg1"/>
                </a:solidFill>
                <a:latin typeface="Helvetica" charset="0"/>
                <a:ea typeface="Helvetica" charset="0"/>
                <a:cs typeface="Helvetica" charset="0"/>
              </a:rPr>
              <a:t> 5 DUBAI </a:t>
            </a:r>
            <a:r>
              <a:rPr lang="en-US" sz="1200" b="1" dirty="0" smtClean="0">
                <a:solidFill>
                  <a:schemeClr val="bg1"/>
                </a:solidFill>
                <a:latin typeface="Helvetica" charset="0"/>
                <a:ea typeface="Helvetica" charset="0"/>
                <a:cs typeface="Helvetica" charset="0"/>
              </a:rPr>
              <a:t>2018</a:t>
            </a:r>
            <a:endParaRPr lang="en-US" sz="1200" dirty="0">
              <a:solidFill>
                <a:schemeClr val="bg1"/>
              </a:solidFill>
              <a:latin typeface="Helvetica Light" charset="0"/>
              <a:ea typeface="Helvetica Light" charset="0"/>
              <a:cs typeface="Helvetica Light" charset="0"/>
            </a:endParaRPr>
          </a:p>
        </p:txBody>
      </p:sp>
      <p:pic>
        <p:nvPicPr>
          <p:cNvPr id="37" name="Picture 36">
            <a:extLst>
              <a:ext uri="{FF2B5EF4-FFF2-40B4-BE49-F238E27FC236}">
                <a16:creationId xmlns:a16="http://schemas.microsoft.com/office/drawing/2014/main" id="{1FD2D394-7AB2-164A-8D9D-CF4B5B00B918}"/>
              </a:ext>
            </a:extLst>
          </p:cNvPr>
          <p:cNvPicPr>
            <a:picLocks noChangeAspect="1"/>
          </p:cNvPicPr>
          <p:nvPr userDrawn="1"/>
        </p:nvPicPr>
        <p:blipFill>
          <a:blip r:embed="rId10">
            <a:alphaModFix/>
            <a:extLst>
              <a:ext uri="{28A0092B-C50C-407E-A947-70E740481C1C}">
                <a14:useLocalDpi xmlns:a14="http://schemas.microsoft.com/office/drawing/2010/main"/>
              </a:ext>
            </a:extLst>
          </a:blip>
          <a:stretch>
            <a:fillRect/>
          </a:stretch>
        </p:blipFill>
        <p:spPr>
          <a:xfrm>
            <a:off x="312419" y="4640853"/>
            <a:ext cx="1011747" cy="359312"/>
          </a:xfrm>
          <a:prstGeom prst="rect">
            <a:avLst/>
          </a:prstGeom>
        </p:spPr>
      </p:pic>
      <p:sp>
        <p:nvSpPr>
          <p:cNvPr id="38" name="TextBox 37">
            <a:extLst>
              <a:ext uri="{FF2B5EF4-FFF2-40B4-BE49-F238E27FC236}">
                <a16:creationId xmlns:a16="http://schemas.microsoft.com/office/drawing/2014/main" id="{709ED0EB-8291-0145-AC45-406EBAD0535E}"/>
              </a:ext>
            </a:extLst>
          </p:cNvPr>
          <p:cNvSpPr txBox="1"/>
          <p:nvPr userDrawn="1"/>
        </p:nvSpPr>
        <p:spPr>
          <a:xfrm>
            <a:off x="6359945" y="4713254"/>
            <a:ext cx="975941" cy="215444"/>
          </a:xfrm>
          <a:prstGeom prst="rect">
            <a:avLst/>
          </a:prstGeom>
          <a:noFill/>
        </p:spPr>
        <p:txBody>
          <a:bodyPr wrap="square" rtlCol="0">
            <a:spAutoFit/>
          </a:bodyPr>
          <a:lstStyle/>
          <a:p>
            <a:pPr algn="r"/>
            <a:r>
              <a:rPr lang="en-US" sz="800" dirty="0" err="1">
                <a:solidFill>
                  <a:srgbClr val="AF2626"/>
                </a:solidFill>
                <a:latin typeface="Helvetica" pitchFamily="2" charset="0"/>
                <a:ea typeface="Helvetica" charset="0"/>
                <a:cs typeface="Helvetica" charset="0"/>
              </a:rPr>
              <a:t>www.agility.com</a:t>
            </a:r>
            <a:endParaRPr lang="en-US" sz="800" dirty="0">
              <a:solidFill>
                <a:srgbClr val="AF2626"/>
              </a:solidFill>
              <a:latin typeface="Helvetica" pitchFamily="2" charset="0"/>
              <a:ea typeface="Helvetica" charset="0"/>
              <a:cs typeface="Helvetica" charset="0"/>
            </a:endParaRPr>
          </a:p>
        </p:txBody>
      </p:sp>
      <p:sp>
        <p:nvSpPr>
          <p:cNvPr id="39" name="TextBox 38">
            <a:hlinkClick r:id="" action="ppaction://hlinkshowjump?jump=nextslide"/>
            <a:extLst>
              <a:ext uri="{FF2B5EF4-FFF2-40B4-BE49-F238E27FC236}">
                <a16:creationId xmlns:a16="http://schemas.microsoft.com/office/drawing/2014/main" id="{C44FC9AA-445B-754B-AA71-8AC0CE2A5968}"/>
              </a:ext>
            </a:extLst>
          </p:cNvPr>
          <p:cNvSpPr txBox="1"/>
          <p:nvPr userDrawn="1"/>
        </p:nvSpPr>
        <p:spPr>
          <a:xfrm>
            <a:off x="8129623" y="4715350"/>
            <a:ext cx="505975" cy="227141"/>
          </a:xfrm>
          <a:prstGeom prst="roundRect">
            <a:avLst>
              <a:gd name="adj" fmla="val 20632"/>
            </a:avLst>
          </a:prstGeom>
          <a:solidFill>
            <a:schemeClr val="bg1"/>
          </a:solidFill>
          <a:ln>
            <a:solidFill>
              <a:srgbClr val="BD2B0B"/>
            </a:solidFill>
          </a:ln>
        </p:spPr>
        <p:txBody>
          <a:bodyPr wrap="square" rtlCol="0">
            <a:spAutoFit/>
          </a:bodyPr>
          <a:lstStyle/>
          <a:p>
            <a:pPr algn="ctr"/>
            <a:r>
              <a:rPr lang="en-US" sz="700" dirty="0">
                <a:solidFill>
                  <a:srgbClr val="AF2626"/>
                </a:solidFill>
                <a:latin typeface="Helvetica" pitchFamily="2" charset="0"/>
                <a:ea typeface="Helvetica Light" charset="0"/>
                <a:cs typeface="Helvetica Light" charset="0"/>
              </a:rPr>
              <a:t>NEXT</a:t>
            </a:r>
          </a:p>
        </p:txBody>
      </p:sp>
      <p:sp>
        <p:nvSpPr>
          <p:cNvPr id="40" name="TextBox 39">
            <a:hlinkClick r:id="" action="ppaction://hlinkshowjump?jump=previousslide"/>
            <a:extLst>
              <a:ext uri="{FF2B5EF4-FFF2-40B4-BE49-F238E27FC236}">
                <a16:creationId xmlns:a16="http://schemas.microsoft.com/office/drawing/2014/main" id="{4C0D4FFD-44F7-B145-B2B3-FB393AC324D5}"/>
              </a:ext>
            </a:extLst>
          </p:cNvPr>
          <p:cNvSpPr txBox="1"/>
          <p:nvPr userDrawn="1"/>
        </p:nvSpPr>
        <p:spPr>
          <a:xfrm>
            <a:off x="7375181" y="4715350"/>
            <a:ext cx="681595" cy="227141"/>
          </a:xfrm>
          <a:prstGeom prst="roundRect">
            <a:avLst>
              <a:gd name="adj" fmla="val 20632"/>
            </a:avLst>
          </a:prstGeom>
          <a:solidFill>
            <a:schemeClr val="bg1"/>
          </a:solidFill>
          <a:ln>
            <a:solidFill>
              <a:srgbClr val="BD2B0B"/>
            </a:solidFill>
          </a:ln>
        </p:spPr>
        <p:txBody>
          <a:bodyPr wrap="square" rtlCol="0">
            <a:spAutoFit/>
          </a:bodyPr>
          <a:lstStyle/>
          <a:p>
            <a:pPr algn="ctr"/>
            <a:r>
              <a:rPr lang="en-US" sz="700" dirty="0">
                <a:solidFill>
                  <a:srgbClr val="AF2626"/>
                </a:solidFill>
                <a:latin typeface="Helvetica" pitchFamily="2" charset="0"/>
                <a:ea typeface="Helvetica Light" charset="0"/>
                <a:cs typeface="Helvetica Light" charset="0"/>
              </a:rPr>
              <a:t>PREVIOUS</a:t>
            </a:r>
          </a:p>
        </p:txBody>
      </p:sp>
      <p:sp>
        <p:nvSpPr>
          <p:cNvPr id="41" name="Rectangle 40">
            <a:extLst>
              <a:ext uri="{FF2B5EF4-FFF2-40B4-BE49-F238E27FC236}">
                <a16:creationId xmlns:a16="http://schemas.microsoft.com/office/drawing/2014/main" id="{BE1A31C2-F258-3A41-90FE-C375655DE80F}"/>
              </a:ext>
            </a:extLst>
          </p:cNvPr>
          <p:cNvSpPr/>
          <p:nvPr userDrawn="1"/>
        </p:nvSpPr>
        <p:spPr>
          <a:xfrm>
            <a:off x="1411192" y="4707402"/>
            <a:ext cx="2506603" cy="323165"/>
          </a:xfrm>
          <a:prstGeom prst="rect">
            <a:avLst/>
          </a:prstGeom>
        </p:spPr>
        <p:txBody>
          <a:bodyPr wrap="square">
            <a:spAutoFit/>
          </a:bodyPr>
          <a:lstStyle/>
          <a:p>
            <a:pPr>
              <a:defRPr/>
            </a:pPr>
            <a:r>
              <a:rPr lang="en-GB" sz="500" dirty="0">
                <a:latin typeface="Helvetica" pitchFamily="2" charset="0"/>
              </a:rPr>
              <a:t>All business is transacted only in accordance with our General Trading Conditions. A copy of these conditions are available via this </a:t>
            </a:r>
            <a:r>
              <a:rPr lang="en-GB" sz="500" u="sng" dirty="0">
                <a:latin typeface="Helvetica" pitchFamily="2" charset="0"/>
                <a:hlinkClick r:id="rId11" tooltip="http://www.aglfairslogistics.com/general-trading-conditions.pdf"/>
              </a:rPr>
              <a:t>link</a:t>
            </a:r>
            <a:endParaRPr lang="en-GB" sz="500" dirty="0">
              <a:latin typeface="Helvetica" pitchFamily="2" charset="0"/>
            </a:endParaRPr>
          </a:p>
          <a:p>
            <a:pPr>
              <a:defRPr/>
            </a:pPr>
            <a:endParaRPr lang="en-AU" sz="500" b="1" dirty="0">
              <a:solidFill>
                <a:schemeClr val="accent2"/>
              </a:solidFill>
              <a:latin typeface="Helvetica" pitchFamily="2" charset="0"/>
            </a:endParaRPr>
          </a:p>
        </p:txBody>
      </p:sp>
      <p:sp>
        <p:nvSpPr>
          <p:cNvPr id="42" name="Slide Number Placeholder 18">
            <a:extLst>
              <a:ext uri="{FF2B5EF4-FFF2-40B4-BE49-F238E27FC236}">
                <a16:creationId xmlns:a16="http://schemas.microsoft.com/office/drawing/2014/main" id="{CE207E65-6ED0-754D-88FC-869510572E28}"/>
              </a:ext>
            </a:extLst>
          </p:cNvPr>
          <p:cNvSpPr txBox="1">
            <a:spLocks/>
          </p:cNvSpPr>
          <p:nvPr userDrawn="1"/>
        </p:nvSpPr>
        <p:spPr>
          <a:xfrm>
            <a:off x="8670022" y="4669446"/>
            <a:ext cx="473978" cy="273844"/>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40D988D-82F5-6042-BAB7-EDD55B28F73F}" type="slidenum">
              <a:rPr lang="en-US" b="1" smtClean="0">
                <a:solidFill>
                  <a:srgbClr val="AF2626"/>
                </a:solidFill>
                <a:latin typeface="Helvetica" charset="0"/>
                <a:ea typeface="Helvetica" charset="0"/>
                <a:cs typeface="Helvetica" charset="0"/>
              </a:rPr>
              <a:pPr/>
              <a:t>‹#›</a:t>
            </a:fld>
            <a:endParaRPr lang="en-US" b="1" dirty="0">
              <a:solidFill>
                <a:srgbClr val="AF2626"/>
              </a:solidFill>
              <a:latin typeface="Helvetica" charset="0"/>
              <a:ea typeface="Helvetica" charset="0"/>
              <a:cs typeface="Helvetica"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56BE4E4-BD9A-EB42-A200-FA1E05D8CED6}" type="datetime1">
              <a:rPr lang="en-GB" smtClean="0"/>
              <a:t>09/07/2021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1503F91-B52B-984F-9588-2CF2A1C27EBC}" type="datetime1">
              <a:rPr lang="en-GB" smtClean="0"/>
              <a:t>09/07/2021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5214" y="901197"/>
            <a:ext cx="7340368" cy="223587"/>
          </a:xfrm>
          <a:prstGeom prst="rect">
            <a:avLst/>
          </a:prstGeom>
        </p:spPr>
        <p:txBody>
          <a:bodyPr/>
          <a:lstStyle>
            <a:lvl1pPr>
              <a:defRPr baseline="0"/>
            </a:lvl1pPr>
          </a:lstStyle>
          <a:p>
            <a:endParaRPr lang="en-US" dirty="0"/>
          </a:p>
        </p:txBody>
      </p:sp>
      <p:sp>
        <p:nvSpPr>
          <p:cNvPr id="3" name="Content Placeholder 2"/>
          <p:cNvSpPr>
            <a:spLocks noGrp="1"/>
          </p:cNvSpPr>
          <p:nvPr>
            <p:ph idx="1"/>
          </p:nvPr>
        </p:nvSpPr>
        <p:spPr>
          <a:xfrm>
            <a:off x="2114026" y="1522390"/>
            <a:ext cx="6891556" cy="30681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87DF639-7D32-7A40-AB0C-18E29D429864}"/>
              </a:ext>
            </a:extLst>
          </p:cNvPr>
          <p:cNvSpPr/>
          <p:nvPr userDrawn="1"/>
        </p:nvSpPr>
        <p:spPr>
          <a:xfrm>
            <a:off x="244837" y="1287492"/>
            <a:ext cx="1486589" cy="200450"/>
          </a:xfrm>
          <a:prstGeom prst="rect">
            <a:avLst/>
          </a:prstGeom>
          <a:solidFill>
            <a:srgbClr val="A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 name="TextBox 6">
            <a:extLst>
              <a:ext uri="{FF2B5EF4-FFF2-40B4-BE49-F238E27FC236}">
                <a16:creationId xmlns:a16="http://schemas.microsoft.com/office/drawing/2014/main" id="{4D8AE2B7-323C-384F-B55E-8456861C077F}"/>
              </a:ext>
            </a:extLst>
          </p:cNvPr>
          <p:cNvSpPr txBox="1"/>
          <p:nvPr userDrawn="1"/>
        </p:nvSpPr>
        <p:spPr>
          <a:xfrm>
            <a:off x="232435" y="1283678"/>
            <a:ext cx="500587" cy="215444"/>
          </a:xfrm>
          <a:prstGeom prst="rect">
            <a:avLst/>
          </a:prstGeom>
          <a:noFill/>
        </p:spPr>
        <p:txBody>
          <a:bodyPr wrap="square" rtlCol="0">
            <a:spAutoFit/>
          </a:bodyPr>
          <a:lstStyle/>
          <a:p>
            <a:r>
              <a:rPr lang="en-US" sz="800" b="1" dirty="0">
                <a:solidFill>
                  <a:schemeClr val="bg1"/>
                </a:solidFill>
                <a:latin typeface="Helvetica" charset="0"/>
                <a:ea typeface="Helvetica" charset="0"/>
                <a:cs typeface="Helvetica" charset="0"/>
              </a:rPr>
              <a:t>MENU</a:t>
            </a:r>
            <a:endParaRPr lang="en-US" sz="800" dirty="0">
              <a:solidFill>
                <a:schemeClr val="bg1"/>
              </a:solidFill>
              <a:latin typeface="Helvetica Light" charset="0"/>
              <a:ea typeface="Helvetica Light" charset="0"/>
              <a:cs typeface="Helvetica Light" charset="0"/>
            </a:endParaRPr>
          </a:p>
        </p:txBody>
      </p:sp>
      <p:sp>
        <p:nvSpPr>
          <p:cNvPr id="8" name="Rectangle 7">
            <a:hlinkClick r:id="rId2" action="ppaction://hlinksldjump"/>
            <a:hlinkHover r:id="" action="ppaction://noaction" highlightClick="1"/>
            <a:extLst>
              <a:ext uri="{FF2B5EF4-FFF2-40B4-BE49-F238E27FC236}">
                <a16:creationId xmlns:a16="http://schemas.microsoft.com/office/drawing/2014/main" id="{310C31E2-7F4C-AF49-BCB5-480EEAE10026}"/>
              </a:ext>
            </a:extLst>
          </p:cNvPr>
          <p:cNvSpPr/>
          <p:nvPr userDrawn="1"/>
        </p:nvSpPr>
        <p:spPr>
          <a:xfrm>
            <a:off x="243181" y="1507933"/>
            <a:ext cx="1489950" cy="187174"/>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baseline="0" dirty="0">
                <a:solidFill>
                  <a:schemeClr val="bg1">
                    <a:lumMod val="50000"/>
                  </a:schemeClr>
                </a:solidFill>
                <a:latin typeface="Arial" panose="020B0604020202020204" pitchFamily="34" charset="0"/>
                <a:cs typeface="Arial" panose="020B0604020202020204" pitchFamily="34" charset="0"/>
                <a:hlinkClick r:id="rId2" action="ppaction://hlinksldjump"/>
              </a:rPr>
              <a:t>Introduction</a:t>
            </a:r>
            <a:endParaRPr lang="en-GB" sz="650" baseline="0" dirty="0">
              <a:solidFill>
                <a:schemeClr val="bg1">
                  <a:lumMod val="50000"/>
                </a:schemeClr>
              </a:solidFill>
              <a:latin typeface="Arial" panose="020B0604020202020204" pitchFamily="34" charset="0"/>
              <a:cs typeface="Arial" panose="020B0604020202020204" pitchFamily="34" charset="0"/>
            </a:endParaRPr>
          </a:p>
        </p:txBody>
      </p:sp>
      <p:sp>
        <p:nvSpPr>
          <p:cNvPr id="10" name="Rectangle 9">
            <a:hlinkClick r:id="rId3" action="ppaction://hlinksldjump"/>
            <a:hlinkHover r:id="" action="ppaction://noaction" highlightClick="1"/>
            <a:extLst>
              <a:ext uri="{FF2B5EF4-FFF2-40B4-BE49-F238E27FC236}">
                <a16:creationId xmlns:a16="http://schemas.microsoft.com/office/drawing/2014/main" id="{7A84EFD4-FEEC-8F40-86E9-E893FA1F9A39}"/>
              </a:ext>
            </a:extLst>
          </p:cNvPr>
          <p:cNvSpPr/>
          <p:nvPr userDrawn="1"/>
        </p:nvSpPr>
        <p:spPr>
          <a:xfrm>
            <a:off x="244837" y="1695785"/>
            <a:ext cx="1486589" cy="177204"/>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baseline="0" dirty="0">
                <a:solidFill>
                  <a:schemeClr val="bg1">
                    <a:lumMod val="50000"/>
                  </a:schemeClr>
                </a:solidFill>
                <a:latin typeface="Arial" panose="020B0604020202020204" pitchFamily="34" charset="0"/>
                <a:cs typeface="Arial" panose="020B0604020202020204" pitchFamily="34" charset="0"/>
                <a:hlinkClick r:id="rId3" action="ppaction://hlinksldjump"/>
              </a:rPr>
              <a:t>Consignee – Sea Freight</a:t>
            </a:r>
            <a:endParaRPr lang="en-GB" sz="650" baseline="0" dirty="0">
              <a:solidFill>
                <a:schemeClr val="bg1">
                  <a:lumMod val="50000"/>
                </a:schemeClr>
              </a:solidFill>
              <a:latin typeface="Arial" panose="020B0604020202020204" pitchFamily="34" charset="0"/>
              <a:cs typeface="Arial" panose="020B0604020202020204" pitchFamily="34" charset="0"/>
            </a:endParaRPr>
          </a:p>
        </p:txBody>
      </p:sp>
      <p:sp>
        <p:nvSpPr>
          <p:cNvPr id="11" name="Rectangle 10">
            <a:hlinkClick r:id="rId4" action="ppaction://hlinksldjump"/>
            <a:hlinkHover r:id="" action="ppaction://noaction" highlightClick="1"/>
            <a:extLst>
              <a:ext uri="{FF2B5EF4-FFF2-40B4-BE49-F238E27FC236}">
                <a16:creationId xmlns:a16="http://schemas.microsoft.com/office/drawing/2014/main" id="{2C441CC0-8EB9-E548-85BA-CD697E428B2E}"/>
              </a:ext>
            </a:extLst>
          </p:cNvPr>
          <p:cNvSpPr/>
          <p:nvPr userDrawn="1"/>
        </p:nvSpPr>
        <p:spPr>
          <a:xfrm>
            <a:off x="243181" y="1872989"/>
            <a:ext cx="1491060" cy="18467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baseline="0" dirty="0">
                <a:solidFill>
                  <a:schemeClr val="bg1">
                    <a:lumMod val="50000"/>
                  </a:schemeClr>
                </a:solidFill>
                <a:latin typeface="Arial" panose="020B0604020202020204" pitchFamily="34" charset="0"/>
                <a:cs typeface="Arial" panose="020B0604020202020204" pitchFamily="34" charset="0"/>
                <a:hlinkClick r:id="rId4" action="ppaction://hlinksldjump"/>
              </a:rPr>
              <a:t>Consignee – Air freight</a:t>
            </a:r>
            <a:endParaRPr lang="en-GB" sz="650" baseline="0" dirty="0">
              <a:solidFill>
                <a:schemeClr val="bg1">
                  <a:lumMod val="50000"/>
                </a:schemeClr>
              </a:solidFill>
              <a:latin typeface="Arial" panose="020B0604020202020204" pitchFamily="34" charset="0"/>
              <a:cs typeface="Arial" panose="020B0604020202020204" pitchFamily="34" charset="0"/>
            </a:endParaRPr>
          </a:p>
        </p:txBody>
      </p:sp>
      <p:sp>
        <p:nvSpPr>
          <p:cNvPr id="12" name="Rectangle 11">
            <a:hlinkClick r:id="rId5" action="ppaction://hlinksldjump"/>
            <a:hlinkHover r:id="" action="ppaction://noaction" highlightClick="1"/>
            <a:extLst>
              <a:ext uri="{FF2B5EF4-FFF2-40B4-BE49-F238E27FC236}">
                <a16:creationId xmlns:a16="http://schemas.microsoft.com/office/drawing/2014/main" id="{10216154-C2BE-0C4D-B60C-834389CA936B}"/>
              </a:ext>
            </a:extLst>
          </p:cNvPr>
          <p:cNvSpPr/>
          <p:nvPr userDrawn="1"/>
        </p:nvSpPr>
        <p:spPr>
          <a:xfrm>
            <a:off x="240366" y="2056319"/>
            <a:ext cx="1492766" cy="190177"/>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baseline="0" dirty="0">
                <a:solidFill>
                  <a:schemeClr val="bg1">
                    <a:lumMod val="50000"/>
                  </a:schemeClr>
                </a:solidFill>
                <a:latin typeface="Arial" panose="020B0604020202020204" pitchFamily="34" charset="0"/>
                <a:cs typeface="Arial" panose="020B0604020202020204" pitchFamily="34" charset="0"/>
                <a:hlinkClick r:id="rId5" action="ppaction://hlinksldjump"/>
              </a:rPr>
              <a:t>Deadline Dates</a:t>
            </a:r>
            <a:endParaRPr lang="en-GB" sz="650" baseline="0" dirty="0">
              <a:solidFill>
                <a:schemeClr val="bg1">
                  <a:lumMod val="50000"/>
                </a:schemeClr>
              </a:solidFill>
              <a:latin typeface="Arial" panose="020B0604020202020204" pitchFamily="34" charset="0"/>
              <a:cs typeface="Arial" panose="020B0604020202020204" pitchFamily="34" charset="0"/>
            </a:endParaRPr>
          </a:p>
        </p:txBody>
      </p:sp>
      <p:sp>
        <p:nvSpPr>
          <p:cNvPr id="13" name="Rectangle 12">
            <a:hlinkClick r:id="" action="ppaction://noaction"/>
            <a:hlinkHover r:id="" action="ppaction://noaction" highlightClick="1"/>
            <a:extLst>
              <a:ext uri="{FF2B5EF4-FFF2-40B4-BE49-F238E27FC236}">
                <a16:creationId xmlns:a16="http://schemas.microsoft.com/office/drawing/2014/main" id="{CA941395-B134-CB49-ABB0-220FD75F5942}"/>
              </a:ext>
            </a:extLst>
          </p:cNvPr>
          <p:cNvSpPr/>
          <p:nvPr userDrawn="1"/>
        </p:nvSpPr>
        <p:spPr>
          <a:xfrm>
            <a:off x="240366" y="2235541"/>
            <a:ext cx="1492765" cy="191881"/>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b="0" dirty="0" smtClean="0">
                <a:solidFill>
                  <a:schemeClr val="tx1">
                    <a:lumMod val="50000"/>
                    <a:lumOff val="50000"/>
                  </a:schemeClr>
                </a:solidFill>
                <a:latin typeface="Arial" panose="020B0604020202020204" pitchFamily="34" charset="0"/>
                <a:cs typeface="Arial" panose="020B0604020202020204" pitchFamily="34" charset="0"/>
                <a:hlinkClick r:id="rId6" action="ppaction://hlinksldjump"/>
              </a:rPr>
              <a:t>Customs / Documentation</a:t>
            </a:r>
            <a:endParaRPr lang="en-GB" sz="650" b="0" baseline="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Rectangle 15">
            <a:hlinkClick r:id="rId7" action="ppaction://hlinksldjump"/>
            <a:hlinkHover r:id="" action="ppaction://noaction" highlightClick="1"/>
            <a:extLst>
              <a:ext uri="{FF2B5EF4-FFF2-40B4-BE49-F238E27FC236}">
                <a16:creationId xmlns:a16="http://schemas.microsoft.com/office/drawing/2014/main" id="{90F936C2-0DA2-4D41-85E7-94421C93841E}"/>
              </a:ext>
            </a:extLst>
          </p:cNvPr>
          <p:cNvSpPr/>
          <p:nvPr userDrawn="1"/>
        </p:nvSpPr>
        <p:spPr>
          <a:xfrm>
            <a:off x="240365" y="2432251"/>
            <a:ext cx="1488245" cy="198275"/>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baseline="0" dirty="0" smtClean="0">
                <a:solidFill>
                  <a:schemeClr val="bg1">
                    <a:lumMod val="50000"/>
                  </a:schemeClr>
                </a:solidFill>
                <a:latin typeface="Arial" panose="020B0604020202020204" pitchFamily="34" charset="0"/>
                <a:cs typeface="Arial" panose="020B0604020202020204" pitchFamily="34" charset="0"/>
                <a:hlinkClick r:id="rId7" action="ppaction://hlinksldjump"/>
              </a:rPr>
              <a:t>Hand Carry / Insurance</a:t>
            </a:r>
            <a:endParaRPr lang="en-GB" sz="650" baseline="0" dirty="0">
              <a:solidFill>
                <a:schemeClr val="bg1">
                  <a:lumMod val="50000"/>
                </a:schemeClr>
              </a:solidFill>
              <a:latin typeface="Arial" panose="020B0604020202020204" pitchFamily="34" charset="0"/>
              <a:cs typeface="Arial" panose="020B0604020202020204" pitchFamily="34" charset="0"/>
            </a:endParaRPr>
          </a:p>
        </p:txBody>
      </p:sp>
      <p:sp>
        <p:nvSpPr>
          <p:cNvPr id="19" name="Rectangle 18">
            <a:hlinkClick r:id="rId8" action="ppaction://hlinksldjump"/>
            <a:hlinkHover r:id="" action="ppaction://noaction" highlightClick="1"/>
            <a:extLst>
              <a:ext uri="{FF2B5EF4-FFF2-40B4-BE49-F238E27FC236}">
                <a16:creationId xmlns:a16="http://schemas.microsoft.com/office/drawing/2014/main" id="{9AAA89AB-476A-FD4E-A29A-1A9DB33F712B}"/>
              </a:ext>
            </a:extLst>
          </p:cNvPr>
          <p:cNvSpPr/>
          <p:nvPr userDrawn="1"/>
        </p:nvSpPr>
        <p:spPr>
          <a:xfrm>
            <a:off x="241193" y="2809863"/>
            <a:ext cx="1486587" cy="180925"/>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dirty="0">
                <a:solidFill>
                  <a:schemeClr val="bg1">
                    <a:lumMod val="50000"/>
                  </a:schemeClr>
                </a:solidFill>
                <a:latin typeface="Arial" panose="020B0604020202020204" pitchFamily="34" charset="0"/>
                <a:cs typeface="Arial" panose="020B0604020202020204" pitchFamily="34" charset="0"/>
                <a:hlinkClick r:id="rId8" action="ppaction://hlinksldjump"/>
              </a:rPr>
              <a:t>Payment </a:t>
            </a:r>
            <a:r>
              <a:rPr lang="en-GB" sz="650" dirty="0" smtClean="0">
                <a:solidFill>
                  <a:schemeClr val="bg1">
                    <a:lumMod val="50000"/>
                  </a:schemeClr>
                </a:solidFill>
                <a:latin typeface="Arial" panose="020B0604020202020204" pitchFamily="34" charset="0"/>
                <a:cs typeface="Arial" panose="020B0604020202020204" pitchFamily="34" charset="0"/>
                <a:hlinkClick r:id="rId8" action="ppaction://hlinksldjump"/>
              </a:rPr>
              <a:t>Terms/Closing </a:t>
            </a:r>
            <a:r>
              <a:rPr lang="en-GB" sz="650" dirty="0">
                <a:solidFill>
                  <a:schemeClr val="bg1">
                    <a:lumMod val="50000"/>
                  </a:schemeClr>
                </a:solidFill>
                <a:latin typeface="Arial" panose="020B0604020202020204" pitchFamily="34" charset="0"/>
                <a:cs typeface="Arial" panose="020B0604020202020204" pitchFamily="34" charset="0"/>
                <a:hlinkClick r:id="rId8" action="ppaction://hlinksldjump"/>
              </a:rPr>
              <a:t>Summary</a:t>
            </a:r>
            <a:endParaRPr lang="en-GB" sz="650" dirty="0">
              <a:solidFill>
                <a:schemeClr val="bg1">
                  <a:lumMod val="50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434AF28-27F2-A140-BCA5-BA89C3CB137F}"/>
              </a:ext>
            </a:extLst>
          </p:cNvPr>
          <p:cNvPicPr>
            <a:picLocks noChangeAspect="1"/>
          </p:cNvPicPr>
          <p:nvPr userDrawn="1"/>
        </p:nvPicPr>
        <p:blipFill>
          <a:blip r:embed="rId9">
            <a:alphaModFix/>
            <a:extLst>
              <a:ext uri="{28A0092B-C50C-407E-A947-70E740481C1C}">
                <a14:useLocalDpi xmlns:a14="http://schemas.microsoft.com/office/drawing/2010/main"/>
              </a:ext>
            </a:extLst>
          </a:blip>
          <a:stretch>
            <a:fillRect/>
          </a:stretch>
        </p:blipFill>
        <p:spPr>
          <a:xfrm>
            <a:off x="415765" y="4443816"/>
            <a:ext cx="1140259" cy="404951"/>
          </a:xfrm>
          <a:prstGeom prst="rect">
            <a:avLst/>
          </a:prstGeom>
        </p:spPr>
      </p:pic>
      <p:sp>
        <p:nvSpPr>
          <p:cNvPr id="21" name="TextBox 20">
            <a:extLst>
              <a:ext uri="{FF2B5EF4-FFF2-40B4-BE49-F238E27FC236}">
                <a16:creationId xmlns:a16="http://schemas.microsoft.com/office/drawing/2014/main" id="{845884FE-143F-A04A-AEFA-E7AF5A5C81FA}"/>
              </a:ext>
            </a:extLst>
          </p:cNvPr>
          <p:cNvSpPr txBox="1"/>
          <p:nvPr userDrawn="1"/>
        </p:nvSpPr>
        <p:spPr>
          <a:xfrm>
            <a:off x="287850" y="4859331"/>
            <a:ext cx="976736" cy="184666"/>
          </a:xfrm>
          <a:prstGeom prst="rect">
            <a:avLst/>
          </a:prstGeom>
          <a:noFill/>
        </p:spPr>
        <p:txBody>
          <a:bodyPr wrap="square" rtlCol="0">
            <a:spAutoFit/>
          </a:bodyPr>
          <a:lstStyle/>
          <a:p>
            <a:pPr algn="ctr"/>
            <a:r>
              <a:rPr lang="en-US" sz="600" b="1" dirty="0" err="1">
                <a:solidFill>
                  <a:srgbClr val="AF2626"/>
                </a:solidFill>
                <a:latin typeface="Helvetica" pitchFamily="2" charset="0"/>
                <a:ea typeface="Helvetica" charset="0"/>
                <a:cs typeface="Helvetica" charset="0"/>
              </a:rPr>
              <a:t>www.agility.com</a:t>
            </a:r>
            <a:endParaRPr lang="en-US" sz="600" b="1" dirty="0">
              <a:solidFill>
                <a:srgbClr val="AF2626"/>
              </a:solidFill>
              <a:latin typeface="Helvetica" pitchFamily="2" charset="0"/>
              <a:ea typeface="Helvetica" charset="0"/>
              <a:cs typeface="Helvetica" charset="0"/>
            </a:endParaRPr>
          </a:p>
        </p:txBody>
      </p:sp>
      <p:sp>
        <p:nvSpPr>
          <p:cNvPr id="22" name="TextBox 21">
            <a:hlinkClick r:id="" action="ppaction://hlinkshowjump?jump=nextslide"/>
            <a:extLst>
              <a:ext uri="{FF2B5EF4-FFF2-40B4-BE49-F238E27FC236}">
                <a16:creationId xmlns:a16="http://schemas.microsoft.com/office/drawing/2014/main" id="{73014E43-6D05-5E41-A59A-12D4F40D8888}"/>
              </a:ext>
            </a:extLst>
          </p:cNvPr>
          <p:cNvSpPr txBox="1"/>
          <p:nvPr userDrawn="1"/>
        </p:nvSpPr>
        <p:spPr>
          <a:xfrm>
            <a:off x="8129623" y="4715350"/>
            <a:ext cx="505975" cy="227141"/>
          </a:xfrm>
          <a:prstGeom prst="roundRect">
            <a:avLst>
              <a:gd name="adj" fmla="val 20632"/>
            </a:avLst>
          </a:prstGeom>
          <a:solidFill>
            <a:schemeClr val="bg1"/>
          </a:solidFill>
          <a:ln>
            <a:solidFill>
              <a:srgbClr val="BD2B0B"/>
            </a:solidFill>
          </a:ln>
        </p:spPr>
        <p:txBody>
          <a:bodyPr wrap="square" rtlCol="0">
            <a:spAutoFit/>
          </a:bodyPr>
          <a:lstStyle/>
          <a:p>
            <a:pPr algn="ctr"/>
            <a:r>
              <a:rPr lang="en-US" sz="700" dirty="0">
                <a:solidFill>
                  <a:srgbClr val="AF2626"/>
                </a:solidFill>
                <a:latin typeface="Helvetica" pitchFamily="2" charset="0"/>
                <a:ea typeface="Helvetica Light" charset="0"/>
                <a:cs typeface="Helvetica Light" charset="0"/>
              </a:rPr>
              <a:t>NEXT</a:t>
            </a:r>
          </a:p>
        </p:txBody>
      </p:sp>
      <p:sp>
        <p:nvSpPr>
          <p:cNvPr id="23" name="TextBox 22">
            <a:hlinkClick r:id="" action="ppaction://hlinkshowjump?jump=previousslide"/>
            <a:extLst>
              <a:ext uri="{FF2B5EF4-FFF2-40B4-BE49-F238E27FC236}">
                <a16:creationId xmlns:a16="http://schemas.microsoft.com/office/drawing/2014/main" id="{568548E7-77ED-804C-B55D-31B3D9E26C02}"/>
              </a:ext>
            </a:extLst>
          </p:cNvPr>
          <p:cNvSpPr txBox="1"/>
          <p:nvPr userDrawn="1"/>
        </p:nvSpPr>
        <p:spPr>
          <a:xfrm>
            <a:off x="7375181" y="4715350"/>
            <a:ext cx="681595" cy="227141"/>
          </a:xfrm>
          <a:prstGeom prst="roundRect">
            <a:avLst>
              <a:gd name="adj" fmla="val 20632"/>
            </a:avLst>
          </a:prstGeom>
          <a:solidFill>
            <a:schemeClr val="bg1"/>
          </a:solidFill>
          <a:ln>
            <a:solidFill>
              <a:srgbClr val="BD2B0B"/>
            </a:solidFill>
          </a:ln>
        </p:spPr>
        <p:txBody>
          <a:bodyPr wrap="square" rtlCol="0">
            <a:spAutoFit/>
          </a:bodyPr>
          <a:lstStyle/>
          <a:p>
            <a:pPr algn="ctr"/>
            <a:r>
              <a:rPr lang="en-US" sz="700" dirty="0">
                <a:solidFill>
                  <a:srgbClr val="AF2626"/>
                </a:solidFill>
                <a:latin typeface="Helvetica" pitchFamily="2" charset="0"/>
                <a:ea typeface="Helvetica Light" charset="0"/>
                <a:cs typeface="Helvetica Light" charset="0"/>
              </a:rPr>
              <a:t>PREVIOUS</a:t>
            </a:r>
          </a:p>
        </p:txBody>
      </p:sp>
      <p:sp>
        <p:nvSpPr>
          <p:cNvPr id="24" name="Rectangle 23">
            <a:extLst>
              <a:ext uri="{FF2B5EF4-FFF2-40B4-BE49-F238E27FC236}">
                <a16:creationId xmlns:a16="http://schemas.microsoft.com/office/drawing/2014/main" id="{D9E69590-7B74-254D-8397-40023BCE01BC}"/>
              </a:ext>
            </a:extLst>
          </p:cNvPr>
          <p:cNvSpPr/>
          <p:nvPr userDrawn="1"/>
        </p:nvSpPr>
        <p:spPr>
          <a:xfrm>
            <a:off x="2169270" y="4807512"/>
            <a:ext cx="4860805" cy="184666"/>
          </a:xfrm>
          <a:prstGeom prst="rect">
            <a:avLst/>
          </a:prstGeom>
        </p:spPr>
        <p:txBody>
          <a:bodyPr wrap="square">
            <a:spAutoFit/>
          </a:bodyPr>
          <a:lstStyle/>
          <a:p>
            <a:pPr>
              <a:defRPr/>
            </a:pPr>
            <a:r>
              <a:rPr lang="en-GB" sz="600" b="0" baseline="0" dirty="0">
                <a:latin typeface="Helvetica" panose="020B0604020202020204" pitchFamily="34" charset="0"/>
                <a:cs typeface="Helvetica" panose="020B0604020202020204" pitchFamily="34" charset="0"/>
              </a:rPr>
              <a:t>All business is transacted only in accordance with our General Trading Conditions. A copy of these conditions are available via this </a:t>
            </a:r>
            <a:r>
              <a:rPr lang="en-GB" sz="600" b="1" u="sng" baseline="0" dirty="0" smtClean="0">
                <a:latin typeface="Helvetica" panose="020B0604020202020204" pitchFamily="34" charset="0"/>
                <a:cs typeface="Helvetica" panose="020B0604020202020204" pitchFamily="34" charset="0"/>
                <a:hlinkClick r:id="rId10" tooltip="http://www.aglfairslogistics.com/general-trading-conditions.pdf"/>
              </a:rPr>
              <a:t>link</a:t>
            </a:r>
            <a:endParaRPr lang="en-AU" sz="600" b="1" baseline="0" dirty="0">
              <a:solidFill>
                <a:schemeClr val="accent2"/>
              </a:solidFill>
              <a:latin typeface="Helvetica" panose="020B0604020202020204" pitchFamily="34" charset="0"/>
              <a:cs typeface="Helvetica" panose="020B0604020202020204" pitchFamily="34" charset="0"/>
            </a:endParaRPr>
          </a:p>
        </p:txBody>
      </p:sp>
      <p:sp>
        <p:nvSpPr>
          <p:cNvPr id="25" name="Slide Number Placeholder 18">
            <a:extLst>
              <a:ext uri="{FF2B5EF4-FFF2-40B4-BE49-F238E27FC236}">
                <a16:creationId xmlns:a16="http://schemas.microsoft.com/office/drawing/2014/main" id="{DE1A4AFD-6BFE-9747-9448-45605C8E54B9}"/>
              </a:ext>
            </a:extLst>
          </p:cNvPr>
          <p:cNvSpPr txBox="1">
            <a:spLocks/>
          </p:cNvSpPr>
          <p:nvPr userDrawn="1"/>
        </p:nvSpPr>
        <p:spPr>
          <a:xfrm>
            <a:off x="8670022" y="4669446"/>
            <a:ext cx="473978" cy="273844"/>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40D988D-82F5-6042-BAB7-EDD55B28F73F}" type="slidenum">
              <a:rPr lang="en-US" b="1" smtClean="0">
                <a:solidFill>
                  <a:srgbClr val="AF2626"/>
                </a:solidFill>
                <a:latin typeface="Helvetica" charset="0"/>
                <a:ea typeface="Helvetica" charset="0"/>
                <a:cs typeface="Helvetica" charset="0"/>
              </a:rPr>
              <a:pPr/>
              <a:t>‹#›</a:t>
            </a:fld>
            <a:endParaRPr lang="en-US" b="1" dirty="0">
              <a:solidFill>
                <a:srgbClr val="AF2626"/>
              </a:solidFill>
              <a:latin typeface="Helvetica" charset="0"/>
              <a:ea typeface="Helvetica" charset="0"/>
              <a:cs typeface="Helvetica" charset="0"/>
            </a:endParaRPr>
          </a:p>
        </p:txBody>
      </p:sp>
      <p:sp>
        <p:nvSpPr>
          <p:cNvPr id="26" name="Rectangle 25">
            <a:hlinkClick r:id="rId8" action="ppaction://hlinksldjump"/>
            <a:hlinkHover r:id="" action="ppaction://noaction" highlightClick="1"/>
            <a:extLst>
              <a:ext uri="{FF2B5EF4-FFF2-40B4-BE49-F238E27FC236}">
                <a16:creationId xmlns:a16="http://schemas.microsoft.com/office/drawing/2014/main" id="{9AAA89AB-476A-FD4E-A29A-1A9DB33F712B}"/>
              </a:ext>
            </a:extLst>
          </p:cNvPr>
          <p:cNvSpPr/>
          <p:nvPr userDrawn="1"/>
        </p:nvSpPr>
        <p:spPr>
          <a:xfrm>
            <a:off x="247654" y="2628236"/>
            <a:ext cx="1488244" cy="187990"/>
          </a:xfrm>
          <a:prstGeom prst="rect">
            <a:avLst/>
          </a:prstGeom>
          <a:solidFill>
            <a:srgbClr val="F9F9F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50" u="none" dirty="0" smtClean="0">
                <a:solidFill>
                  <a:schemeClr val="bg1">
                    <a:lumMod val="50000"/>
                  </a:schemeClr>
                </a:solidFill>
                <a:latin typeface="Arial" panose="020B0604020202020204" pitchFamily="34" charset="0"/>
                <a:cs typeface="Arial" panose="020B0604020202020204" pitchFamily="34" charset="0"/>
                <a:hlinkClick r:id="rId11" action="ppaction://hlinksldjump"/>
              </a:rPr>
              <a:t>Handling Tariff</a:t>
            </a:r>
            <a:r>
              <a:rPr lang="en-GB" sz="650" u="none" baseline="0" dirty="0" smtClean="0">
                <a:solidFill>
                  <a:schemeClr val="bg1">
                    <a:lumMod val="50000"/>
                  </a:schemeClr>
                </a:solidFill>
                <a:latin typeface="Arial" panose="020B0604020202020204" pitchFamily="34" charset="0"/>
                <a:cs typeface="Arial" panose="020B0604020202020204" pitchFamily="34" charset="0"/>
                <a:hlinkClick r:id="rId11" action="ppaction://hlinksldjump"/>
              </a:rPr>
              <a:t> Information</a:t>
            </a:r>
            <a:endParaRPr lang="en-GB" sz="650" u="none"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BBF0E5-C8FF-6549-9D6A-E7543CAF1577}" type="datetime1">
              <a:rPr lang="en-GB" smtClean="0"/>
              <a:t>09/07/2021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F50A16A-40D6-7549-9836-25F95EBA0A51}" type="datetime1">
              <a:rPr lang="en-GB" smtClean="0"/>
              <a:t>09/07/2021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004BFD56-6667-0648-97E3-088F72D3FF8C}" type="datetime1">
              <a:rPr lang="en-GB" smtClean="0"/>
              <a:t>09/07/2021</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6316" y="273844"/>
            <a:ext cx="7689034" cy="994172"/>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B3746D4C-0C66-3E43-85C1-AE7348482E1A}" type="datetime1">
              <a:rPr lang="en-GB" smtClean="0"/>
              <a:t>09/07/2021</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C3DF8815-5D02-9D4D-AC3F-193CF3057D25}" type="datetime1">
              <a:rPr lang="en-GB" smtClean="0"/>
              <a:t>09/07/2021</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E670387B-76B5-2A4D-8F8A-2A03D761A146}" type="datetime1">
              <a:rPr lang="en-GB" smtClean="0"/>
              <a:t>09/07/2021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F43C2C0-CF18-074F-A2F2-7AF999F724F5}" type="datetime1">
              <a:rPr lang="en-GB" smtClean="0"/>
              <a:t>09/07/2021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Content Placeholder 3">
            <a:extLst>
              <a:ext uri="{FF2B5EF4-FFF2-40B4-BE49-F238E27FC236}">
                <a16:creationId xmlns:a16="http://schemas.microsoft.com/office/drawing/2014/main" id="{04E86D06-5234-F64C-83D4-E00D0466658F}"/>
              </a:ext>
            </a:extLst>
          </p:cNvPr>
          <p:cNvPicPr>
            <a:picLocks noChangeAspect="1"/>
          </p:cNvPicPr>
          <p:nvPr userDrawn="1"/>
        </p:nvPicPr>
        <p:blipFill>
          <a:blip r:embed="rId13"/>
          <a:stretch>
            <a:fillRect/>
          </a:stretch>
        </p:blipFill>
        <p:spPr>
          <a:xfrm>
            <a:off x="0" y="3053"/>
            <a:ext cx="9147175" cy="1745673"/>
          </a:xfrm>
          <a:prstGeom prst="rect">
            <a:avLst/>
          </a:prstGeom>
        </p:spPr>
      </p:pic>
      <p:sp>
        <p:nvSpPr>
          <p:cNvPr id="2" name="Title Placeholder 1"/>
          <p:cNvSpPr>
            <a:spLocks noGrp="1"/>
          </p:cNvSpPr>
          <p:nvPr>
            <p:ph type="title"/>
          </p:nvPr>
        </p:nvSpPr>
        <p:spPr>
          <a:xfrm>
            <a:off x="1677271" y="794181"/>
            <a:ext cx="5319144" cy="2546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992384" y="1841383"/>
            <a:ext cx="6522965" cy="27913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Box 30">
            <a:extLst>
              <a:ext uri="{FF2B5EF4-FFF2-40B4-BE49-F238E27FC236}">
                <a16:creationId xmlns:a16="http://schemas.microsoft.com/office/drawing/2014/main" id="{6A5BFD13-CA94-5B42-90FB-8ED62CF00998}"/>
              </a:ext>
            </a:extLst>
          </p:cNvPr>
          <p:cNvSpPr txBox="1"/>
          <p:nvPr userDrawn="1"/>
        </p:nvSpPr>
        <p:spPr>
          <a:xfrm>
            <a:off x="1664713" y="84644"/>
            <a:ext cx="4619687" cy="323165"/>
          </a:xfrm>
          <a:prstGeom prst="rect">
            <a:avLst/>
          </a:prstGeom>
          <a:noFill/>
        </p:spPr>
        <p:txBody>
          <a:bodyPr wrap="square" rtlCol="0">
            <a:spAutoFit/>
          </a:bodyPr>
          <a:lstStyle/>
          <a:p>
            <a:r>
              <a:rPr lang="en-US" sz="1500" dirty="0">
                <a:solidFill>
                  <a:schemeClr val="bg1"/>
                </a:solidFill>
                <a:latin typeface="Helvetica Light" charset="0"/>
                <a:ea typeface="Helvetica Light" charset="0"/>
                <a:cs typeface="Helvetica Light" charset="0"/>
              </a:rPr>
              <a:t>Agility Fairs &amp; Events Shipping Instructions</a:t>
            </a:r>
          </a:p>
        </p:txBody>
      </p:sp>
      <p:sp>
        <p:nvSpPr>
          <p:cNvPr id="32" name="TextBox 31">
            <a:extLst>
              <a:ext uri="{FF2B5EF4-FFF2-40B4-BE49-F238E27FC236}">
                <a16:creationId xmlns:a16="http://schemas.microsoft.com/office/drawing/2014/main" id="{8A9CE622-0B7B-B244-A643-456584E44FE1}"/>
              </a:ext>
            </a:extLst>
          </p:cNvPr>
          <p:cNvSpPr txBox="1"/>
          <p:nvPr userDrawn="1"/>
        </p:nvSpPr>
        <p:spPr>
          <a:xfrm>
            <a:off x="1722032" y="444320"/>
            <a:ext cx="3385624" cy="276999"/>
          </a:xfrm>
          <a:prstGeom prst="rect">
            <a:avLst/>
          </a:prstGeom>
          <a:noFill/>
        </p:spPr>
        <p:txBody>
          <a:bodyPr wrap="square" rtlCol="0">
            <a:spAutoFit/>
          </a:bodyPr>
          <a:lstStyle/>
          <a:p>
            <a:r>
              <a:rPr lang="en-US" sz="1200" b="1" baseline="0" dirty="0" smtClean="0">
                <a:solidFill>
                  <a:schemeClr val="bg1"/>
                </a:solidFill>
                <a:latin typeface="Arial" panose="020B0604020202020204" pitchFamily="34" charset="0"/>
                <a:ea typeface="Helvetica" charset="0"/>
                <a:cs typeface="Arial" panose="020B0604020202020204" pitchFamily="34" charset="0"/>
              </a:rPr>
              <a:t>CANADA GAS &amp; LNG 2019</a:t>
            </a:r>
            <a:endParaRPr lang="en-US" sz="1200" dirty="0">
              <a:solidFill>
                <a:schemeClr val="bg1"/>
              </a:solidFill>
              <a:latin typeface="Arial" panose="020B0604020202020204" pitchFamily="34" charset="0"/>
              <a:ea typeface="Helvetica Light" charset="0"/>
              <a:cs typeface="Arial" panose="020B0604020202020204" pitchFamily="34" charset="0"/>
            </a:endParaRPr>
          </a:p>
        </p:txBody>
      </p:sp>
    </p:spTree>
    <p:extLst>
      <p:ext uri="{BB962C8B-B14F-4D97-AF65-F5344CB8AC3E}">
        <p14:creationId xmlns:p14="http://schemas.microsoft.com/office/powerpoint/2010/main" val="96625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hf hdr="0" ftr="0" dt="0"/>
  <p:txStyles>
    <p:titleStyle>
      <a:lvl1pPr algn="l" defTabSz="685800" rtl="0" eaLnBrk="1" latinLnBrk="0" hangingPunct="1">
        <a:lnSpc>
          <a:spcPct val="90000"/>
        </a:lnSpc>
        <a:spcBef>
          <a:spcPct val="0"/>
        </a:spcBef>
        <a:buNone/>
        <a:defRPr sz="1500" b="1" i="0" kern="1200">
          <a:solidFill>
            <a:srgbClr val="FFCF00"/>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10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rive.google.com/open?id=1E4aZkQm5z9g5WHsglPeUvIPe2rn1_I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50EF5-348C-D240-99D2-685C20EE0CE0}"/>
              </a:ext>
            </a:extLst>
          </p:cNvPr>
          <p:cNvPicPr>
            <a:picLocks noChangeAspect="1"/>
          </p:cNvPicPr>
          <p:nvPr/>
        </p:nvPicPr>
        <p:blipFill>
          <a:blip r:embed="rId3"/>
          <a:stretch>
            <a:fillRect/>
          </a:stretch>
        </p:blipFill>
        <p:spPr>
          <a:xfrm>
            <a:off x="0" y="0"/>
            <a:ext cx="9144000" cy="1990725"/>
          </a:xfrm>
          <a:prstGeom prst="rect">
            <a:avLst/>
          </a:prstGeom>
        </p:spPr>
      </p:pic>
      <p:pic>
        <p:nvPicPr>
          <p:cNvPr id="5" name="Picture 4">
            <a:extLst>
              <a:ext uri="{FF2B5EF4-FFF2-40B4-BE49-F238E27FC236}">
                <a16:creationId xmlns:a16="http://schemas.microsoft.com/office/drawing/2014/main" id="{9429CE25-46AA-EC43-AC01-AD923275DBBD}"/>
              </a:ext>
            </a:extLst>
          </p:cNvPr>
          <p:cNvPicPr>
            <a:picLocks noChangeAspect="1"/>
          </p:cNvPicPr>
          <p:nvPr/>
        </p:nvPicPr>
        <p:blipFill>
          <a:blip r:embed="rId4"/>
          <a:stretch>
            <a:fillRect/>
          </a:stretch>
        </p:blipFill>
        <p:spPr>
          <a:xfrm>
            <a:off x="0" y="1995487"/>
            <a:ext cx="9144000" cy="3148013"/>
          </a:xfrm>
          <a:prstGeom prst="rect">
            <a:avLst/>
          </a:prstGeom>
        </p:spPr>
      </p:pic>
      <p:sp>
        <p:nvSpPr>
          <p:cNvPr id="6" name="Title 1">
            <a:extLst>
              <a:ext uri="{FF2B5EF4-FFF2-40B4-BE49-F238E27FC236}">
                <a16:creationId xmlns:a16="http://schemas.microsoft.com/office/drawing/2014/main" id="{2B024F93-2099-8E47-A368-3A2545BF74FF}"/>
              </a:ext>
            </a:extLst>
          </p:cNvPr>
          <p:cNvSpPr>
            <a:spLocks noGrp="1"/>
          </p:cNvSpPr>
          <p:nvPr>
            <p:ph type="title"/>
          </p:nvPr>
        </p:nvSpPr>
        <p:spPr>
          <a:xfrm>
            <a:off x="424763" y="4046965"/>
            <a:ext cx="5093904" cy="383296"/>
          </a:xfrm>
        </p:spPr>
        <p:txBody>
          <a:bodyPr>
            <a:noAutofit/>
          </a:bodyPr>
          <a:lstStyle/>
          <a:p>
            <a:r>
              <a:rPr lang="en-US" sz="1300" dirty="0" smtClean="0">
                <a:solidFill>
                  <a:schemeClr val="bg1">
                    <a:lumMod val="50000"/>
                  </a:schemeClr>
                </a:solidFill>
                <a:latin typeface="Helvetica" panose="020B0604020202020204" pitchFamily="34" charset="0"/>
                <a:ea typeface="Helvetica Light" charset="0"/>
                <a:cs typeface="Helvetica" panose="020B0604020202020204" pitchFamily="34" charset="0"/>
              </a:rPr>
              <a:t>CANADA </a:t>
            </a:r>
            <a:r>
              <a:rPr lang="en-US" sz="1300" dirty="0">
                <a:solidFill>
                  <a:schemeClr val="bg1">
                    <a:lumMod val="50000"/>
                  </a:schemeClr>
                </a:solidFill>
                <a:latin typeface="Helvetica" panose="020B0604020202020204" pitchFamily="34" charset="0"/>
                <a:ea typeface="Helvetica Light" charset="0"/>
                <a:cs typeface="Helvetica" panose="020B0604020202020204" pitchFamily="34" charset="0"/>
              </a:rPr>
              <a:t>GAS &amp; LNG </a:t>
            </a:r>
            <a:r>
              <a:rPr lang="en-US" sz="1300" dirty="0" smtClean="0">
                <a:solidFill>
                  <a:schemeClr val="bg1">
                    <a:lumMod val="50000"/>
                  </a:schemeClr>
                </a:solidFill>
                <a:latin typeface="Helvetica" panose="020B0604020202020204" pitchFamily="34" charset="0"/>
                <a:ea typeface="Helvetica Light" charset="0"/>
                <a:cs typeface="Helvetica" panose="020B0604020202020204" pitchFamily="34" charset="0"/>
              </a:rPr>
              <a:t>2021</a:t>
            </a:r>
            <a:r>
              <a:rPr lang="en-US" sz="1300" dirty="0" smtClean="0">
                <a:solidFill>
                  <a:schemeClr val="bg1">
                    <a:lumMod val="50000"/>
                  </a:schemeClr>
                </a:solidFill>
                <a:latin typeface="Helvetica" panose="020B0604020202020204" pitchFamily="34" charset="0"/>
                <a:ea typeface="Helvetica Light" charset="0"/>
                <a:cs typeface="Helvetica" panose="020B0604020202020204" pitchFamily="34" charset="0"/>
              </a:rPr>
              <a:t/>
            </a:r>
            <a:br>
              <a:rPr lang="en-US" sz="1300" dirty="0" smtClean="0">
                <a:solidFill>
                  <a:schemeClr val="bg1">
                    <a:lumMod val="50000"/>
                  </a:schemeClr>
                </a:solidFill>
                <a:latin typeface="Helvetica" panose="020B0604020202020204" pitchFamily="34" charset="0"/>
                <a:ea typeface="Helvetica Light" charset="0"/>
                <a:cs typeface="Helvetica" panose="020B0604020202020204" pitchFamily="34" charset="0"/>
              </a:rPr>
            </a:br>
            <a:r>
              <a:rPr lang="en-US" sz="1300" dirty="0">
                <a:solidFill>
                  <a:schemeClr val="bg1">
                    <a:lumMod val="50000"/>
                  </a:schemeClr>
                </a:solidFill>
                <a:latin typeface="Helvetica" panose="020B0604020202020204" pitchFamily="34" charset="0"/>
                <a:ea typeface="Helvetica Light" charset="0"/>
                <a:cs typeface="Helvetica" panose="020B0604020202020204" pitchFamily="34" charset="0"/>
              </a:rPr>
              <a:t/>
            </a:r>
            <a:br>
              <a:rPr lang="en-US" sz="1300" dirty="0">
                <a:solidFill>
                  <a:schemeClr val="bg1">
                    <a:lumMod val="50000"/>
                  </a:schemeClr>
                </a:solidFill>
                <a:latin typeface="Helvetica" panose="020B0604020202020204" pitchFamily="34" charset="0"/>
                <a:ea typeface="Helvetica Light" charset="0"/>
                <a:cs typeface="Helvetica" panose="020B0604020202020204" pitchFamily="34" charset="0"/>
              </a:rPr>
            </a:br>
            <a:r>
              <a:rPr lang="en-US" sz="1300" dirty="0" smtClean="0">
                <a:solidFill>
                  <a:schemeClr val="bg1">
                    <a:lumMod val="50000"/>
                  </a:schemeClr>
                </a:solidFill>
                <a:latin typeface="Helvetica" panose="020B0604020202020204" pitchFamily="34" charset="0"/>
                <a:ea typeface="Helvetica Light" charset="0"/>
                <a:cs typeface="Helvetica" panose="020B0604020202020204" pitchFamily="34" charset="0"/>
              </a:rPr>
              <a:t>August 23 – 25, 2021 	Vancouver</a:t>
            </a:r>
            <a:r>
              <a:rPr lang="en-US" sz="1300" dirty="0" smtClean="0">
                <a:solidFill>
                  <a:schemeClr val="bg1">
                    <a:lumMod val="50000"/>
                  </a:schemeClr>
                </a:solidFill>
                <a:latin typeface="Helvetica" panose="020B0604020202020204" pitchFamily="34" charset="0"/>
                <a:ea typeface="Helvetica Light" charset="0"/>
                <a:cs typeface="Helvetica" panose="020B0604020202020204" pitchFamily="34" charset="0"/>
              </a:rPr>
              <a:t>, Canada</a:t>
            </a:r>
            <a:r>
              <a:rPr lang="en-GB" sz="1300" dirty="0">
                <a:latin typeface="Arial" panose="020B0604020202020204" pitchFamily="34" charset="0"/>
                <a:cs typeface="Arial" panose="020B0604020202020204" pitchFamily="34" charset="0"/>
              </a:rPr>
              <a:t/>
            </a:r>
            <a:br>
              <a:rPr lang="en-GB" sz="1300" dirty="0">
                <a:latin typeface="Arial" panose="020B0604020202020204" pitchFamily="34" charset="0"/>
                <a:cs typeface="Arial" panose="020B0604020202020204" pitchFamily="34" charset="0"/>
              </a:rPr>
            </a:br>
            <a:endParaRPr lang="en-US" sz="1300" b="1" dirty="0">
              <a:solidFill>
                <a:schemeClr val="tx1">
                  <a:lumMod val="65000"/>
                  <a:lumOff val="35000"/>
                </a:schemeClr>
              </a:solidFill>
              <a:latin typeface="Arial" panose="020B0604020202020204" pitchFamily="34" charset="0"/>
              <a:ea typeface="Helvetica Light" charset="0"/>
              <a:cs typeface="Arial" panose="020B0604020202020204" pitchFamily="34" charset="0"/>
            </a:endParaRPr>
          </a:p>
        </p:txBody>
      </p:sp>
      <p:sp>
        <p:nvSpPr>
          <p:cNvPr id="7" name="Content Placeholder 2">
            <a:extLst>
              <a:ext uri="{FF2B5EF4-FFF2-40B4-BE49-F238E27FC236}">
                <a16:creationId xmlns:a16="http://schemas.microsoft.com/office/drawing/2014/main" id="{F77E1EFA-992E-E54D-9992-561458EDC0AA}"/>
              </a:ext>
            </a:extLst>
          </p:cNvPr>
          <p:cNvSpPr>
            <a:spLocks noGrp="1"/>
          </p:cNvSpPr>
          <p:nvPr>
            <p:ph idx="1"/>
          </p:nvPr>
        </p:nvSpPr>
        <p:spPr>
          <a:xfrm>
            <a:off x="376637" y="3106408"/>
            <a:ext cx="3404717" cy="253254"/>
          </a:xfrm>
        </p:spPr>
        <p:txBody>
          <a:bodyPr>
            <a:noAutofit/>
          </a:bodyPr>
          <a:lstStyle/>
          <a:p>
            <a:pPr marL="0" indent="0">
              <a:buNone/>
            </a:pPr>
            <a:r>
              <a:rPr lang="en-US" sz="2200" dirty="0" smtClean="0">
                <a:solidFill>
                  <a:schemeClr val="bg1"/>
                </a:solidFill>
                <a:latin typeface="Helvetica" panose="020B0604020202020204" pitchFamily="34" charset="0"/>
                <a:ea typeface="Helvetica" charset="0"/>
                <a:cs typeface="Helvetica" panose="020B0604020202020204" pitchFamily="34" charset="0"/>
              </a:rPr>
              <a:t>Shipping </a:t>
            </a:r>
            <a:r>
              <a:rPr lang="en-US" sz="2200" dirty="0">
                <a:solidFill>
                  <a:schemeClr val="bg1"/>
                </a:solidFill>
                <a:latin typeface="Helvetica" panose="020B0604020202020204" pitchFamily="34" charset="0"/>
                <a:ea typeface="Helvetica" charset="0"/>
                <a:cs typeface="Helvetica" panose="020B0604020202020204" pitchFamily="34" charset="0"/>
              </a:rPr>
              <a:t>Instructions</a:t>
            </a:r>
            <a:endParaRPr lang="en-US" sz="2200" dirty="0">
              <a:solidFill>
                <a:schemeClr val="bg1"/>
              </a:solidFill>
              <a:latin typeface="Helvetica" panose="020B0604020202020204" pitchFamily="34" charset="0"/>
              <a:ea typeface="Helvetica Light" charset="0"/>
              <a:cs typeface="Helvetica" panose="020B0604020202020204" pitchFamily="34" charset="0"/>
            </a:endParaRPr>
          </a:p>
        </p:txBody>
      </p:sp>
      <p:pic>
        <p:nvPicPr>
          <p:cNvPr id="8" name="Picture 7">
            <a:extLst>
              <a:ext uri="{FF2B5EF4-FFF2-40B4-BE49-F238E27FC236}">
                <a16:creationId xmlns:a16="http://schemas.microsoft.com/office/drawing/2014/main" id="{E4A54516-CE6D-094A-8714-96BCAC7FB35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87178" y="56837"/>
            <a:ext cx="2656822" cy="938525"/>
          </a:xfrm>
          <a:prstGeom prst="rect">
            <a:avLst/>
          </a:prstGeom>
        </p:spPr>
      </p:pic>
      <p:sp>
        <p:nvSpPr>
          <p:cNvPr id="11" name="Title 1">
            <a:extLst>
              <a:ext uri="{FF2B5EF4-FFF2-40B4-BE49-F238E27FC236}">
                <a16:creationId xmlns:a16="http://schemas.microsoft.com/office/drawing/2014/main" id="{D7D4DE80-B5EB-C646-A327-C5147B2C5E16}"/>
              </a:ext>
            </a:extLst>
          </p:cNvPr>
          <p:cNvSpPr txBox="1">
            <a:spLocks/>
          </p:cNvSpPr>
          <p:nvPr/>
        </p:nvSpPr>
        <p:spPr>
          <a:xfrm>
            <a:off x="424763" y="4647679"/>
            <a:ext cx="4456152" cy="2059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000" dirty="0" smtClean="0">
                <a:solidFill>
                  <a:schemeClr val="bg1">
                    <a:lumMod val="50000"/>
                  </a:schemeClr>
                </a:solidFill>
                <a:latin typeface="Helvetica" panose="020B0604020202020204" pitchFamily="34" charset="0"/>
                <a:ea typeface="Helvetica Light" charset="0"/>
                <a:cs typeface="Helvetica" panose="020B0604020202020204" pitchFamily="34" charset="0"/>
              </a:rPr>
              <a:t>Presented by Agility Fairs &amp; </a:t>
            </a:r>
            <a:r>
              <a:rPr lang="en-US" sz="1000" dirty="0" smtClean="0">
                <a:solidFill>
                  <a:schemeClr val="bg1">
                    <a:lumMod val="50000"/>
                  </a:schemeClr>
                </a:solidFill>
                <a:latin typeface="Helvetica" panose="020B0604020202020204" pitchFamily="34" charset="0"/>
                <a:ea typeface="Helvetica Light" charset="0"/>
                <a:cs typeface="Helvetica" panose="020B0604020202020204" pitchFamily="34" charset="0"/>
              </a:rPr>
              <a:t>Events</a:t>
            </a:r>
            <a:endParaRPr lang="en-US" sz="1000" dirty="0">
              <a:solidFill>
                <a:schemeClr val="bg1">
                  <a:lumMod val="50000"/>
                </a:schemeClr>
              </a:solidFill>
              <a:latin typeface="Helvetica" panose="020B0604020202020204" pitchFamily="34" charset="0"/>
              <a:ea typeface="Helvetica Light" charset="0"/>
              <a:cs typeface="Helvetica" panose="020B0604020202020204" pitchFamily="34" charset="0"/>
            </a:endParaRPr>
          </a:p>
        </p:txBody>
      </p:sp>
      <p:pic>
        <p:nvPicPr>
          <p:cNvPr id="10" name="Picture 9"/>
          <p:cNvPicPr/>
          <p:nvPr/>
        </p:nvPicPr>
        <p:blipFill>
          <a:blip r:embed="rId6">
            <a:extLst>
              <a:ext uri="{28A0092B-C50C-407E-A947-70E740481C1C}">
                <a14:useLocalDpi xmlns:a14="http://schemas.microsoft.com/office/drawing/2010/main" val="0"/>
              </a:ext>
            </a:extLst>
          </a:blip>
          <a:stretch>
            <a:fillRect/>
          </a:stretch>
        </p:blipFill>
        <p:spPr bwMode="auto">
          <a:xfrm>
            <a:off x="6896101" y="3898642"/>
            <a:ext cx="2199772" cy="1206758"/>
          </a:xfrm>
          <a:prstGeom prst="rect">
            <a:avLst/>
          </a:prstGeom>
          <a:solidFill>
            <a:schemeClr val="accent1">
              <a:lumMod val="75000"/>
            </a:schemeClr>
          </a:solidFill>
          <a:ln>
            <a:noFill/>
          </a:ln>
        </p:spPr>
      </p:pic>
    </p:spTree>
    <p:extLst>
      <p:ext uri="{BB962C8B-B14F-4D97-AF65-F5344CB8AC3E}">
        <p14:creationId xmlns:p14="http://schemas.microsoft.com/office/powerpoint/2010/main" val="493298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2" ac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50000" decel="5000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D2EDD7-C3C7-5245-8159-D09600B9F9AD}"/>
              </a:ext>
            </a:extLst>
          </p:cNvPr>
          <p:cNvSpPr>
            <a:spLocks noGrp="1"/>
          </p:cNvSpPr>
          <p:nvPr>
            <p:ph type="title"/>
          </p:nvPr>
        </p:nvSpPr>
        <p:spPr>
          <a:xfrm>
            <a:off x="1805938" y="897691"/>
            <a:ext cx="2360876" cy="223587"/>
          </a:xfrm>
          <a:prstGeom prst="rect">
            <a:avLst/>
          </a:prstGeom>
        </p:spPr>
        <p:txBody>
          <a:bodyPr>
            <a:noAutofit/>
          </a:bodyPr>
          <a:lstStyle/>
          <a:p>
            <a:r>
              <a:rPr lang="en-GB" sz="1200" b="1" dirty="0">
                <a:solidFill>
                  <a:srgbClr val="FFCF00"/>
                </a:solidFill>
                <a:latin typeface="Helvetica" panose="020B0604020202020204" pitchFamily="34" charset="0"/>
                <a:cs typeface="Helvetica" panose="020B0604020202020204" pitchFamily="34" charset="0"/>
              </a:rPr>
              <a:t>Introduction</a:t>
            </a:r>
          </a:p>
        </p:txBody>
      </p:sp>
      <p:pic>
        <p:nvPicPr>
          <p:cNvPr id="47" name="Picture 46">
            <a:extLst>
              <a:ext uri="{FF2B5EF4-FFF2-40B4-BE49-F238E27FC236}">
                <a16:creationId xmlns:a16="http://schemas.microsoft.com/office/drawing/2014/main" id="{465A6A32-4C0A-7048-B6DC-9A0ED01D9F7F}"/>
              </a:ext>
            </a:extLst>
          </p:cNvPr>
          <p:cNvPicPr>
            <a:picLocks noChangeAspect="1"/>
          </p:cNvPicPr>
          <p:nvPr/>
        </p:nvPicPr>
        <p:blipFill>
          <a:blip r:embed="rId3"/>
          <a:stretch>
            <a:fillRect/>
          </a:stretch>
        </p:blipFill>
        <p:spPr>
          <a:xfrm>
            <a:off x="7656283" y="2603106"/>
            <a:ext cx="777328" cy="777328"/>
          </a:xfrm>
          <a:prstGeom prst="rect">
            <a:avLst/>
          </a:prstGeom>
        </p:spPr>
      </p:pic>
      <p:pic>
        <p:nvPicPr>
          <p:cNvPr id="48" name="Picture 47">
            <a:extLst>
              <a:ext uri="{FF2B5EF4-FFF2-40B4-BE49-F238E27FC236}">
                <a16:creationId xmlns:a16="http://schemas.microsoft.com/office/drawing/2014/main" id="{4E0D284D-2BD4-114E-AC38-B659D01CB985}"/>
              </a:ext>
            </a:extLst>
          </p:cNvPr>
          <p:cNvPicPr>
            <a:picLocks noChangeAspect="1"/>
          </p:cNvPicPr>
          <p:nvPr/>
        </p:nvPicPr>
        <p:blipFill>
          <a:blip r:embed="rId4"/>
          <a:stretch>
            <a:fillRect/>
          </a:stretch>
        </p:blipFill>
        <p:spPr>
          <a:xfrm>
            <a:off x="6977936" y="1698418"/>
            <a:ext cx="965047" cy="965047"/>
          </a:xfrm>
          <a:prstGeom prst="rect">
            <a:avLst/>
          </a:prstGeom>
        </p:spPr>
      </p:pic>
      <p:pic>
        <p:nvPicPr>
          <p:cNvPr id="49" name="Picture 48">
            <a:extLst>
              <a:ext uri="{FF2B5EF4-FFF2-40B4-BE49-F238E27FC236}">
                <a16:creationId xmlns:a16="http://schemas.microsoft.com/office/drawing/2014/main" id="{556F77AC-4EE9-B947-BF1B-4AC3F9828156}"/>
              </a:ext>
            </a:extLst>
          </p:cNvPr>
          <p:cNvPicPr>
            <a:picLocks noChangeAspect="1"/>
          </p:cNvPicPr>
          <p:nvPr/>
        </p:nvPicPr>
        <p:blipFill>
          <a:blip r:embed="rId5"/>
          <a:stretch>
            <a:fillRect/>
          </a:stretch>
        </p:blipFill>
        <p:spPr>
          <a:xfrm>
            <a:off x="6977936" y="3320075"/>
            <a:ext cx="858849" cy="858849"/>
          </a:xfrm>
          <a:prstGeom prst="rect">
            <a:avLst/>
          </a:prstGeom>
        </p:spPr>
      </p:pic>
      <p:pic>
        <p:nvPicPr>
          <p:cNvPr id="14" name="Animated plane">
            <a:extLst>
              <a:ext uri="{FF2B5EF4-FFF2-40B4-BE49-F238E27FC236}">
                <a16:creationId xmlns:a16="http://schemas.microsoft.com/office/drawing/2014/main" id="{E0E77DB9-25B9-8C4D-9E71-2FEDD8636191}"/>
              </a:ext>
            </a:extLst>
          </p:cNvPr>
          <p:cNvPicPr>
            <a:picLocks noChangeAspect="1"/>
          </p:cNvPicPr>
          <p:nvPr/>
        </p:nvPicPr>
        <p:blipFill>
          <a:blip r:embed="rId6">
            <a:alphaModFix amt="50000"/>
          </a:blip>
          <a:stretch>
            <a:fillRect/>
          </a:stretch>
        </p:blipFill>
        <p:spPr>
          <a:xfrm>
            <a:off x="5163099" y="1528055"/>
            <a:ext cx="890434" cy="890434"/>
          </a:xfrm>
          <a:prstGeom prst="rect">
            <a:avLst/>
          </a:prstGeom>
        </p:spPr>
      </p:pic>
      <p:sp>
        <p:nvSpPr>
          <p:cNvPr id="11" name="TextBox 10">
            <a:extLst>
              <a:ext uri="{FF2B5EF4-FFF2-40B4-BE49-F238E27FC236}">
                <a16:creationId xmlns:a16="http://schemas.microsoft.com/office/drawing/2014/main" id="{C78B06CB-35B9-0345-A318-20E9985F8E7E}"/>
              </a:ext>
            </a:extLst>
          </p:cNvPr>
          <p:cNvSpPr txBox="1"/>
          <p:nvPr/>
        </p:nvSpPr>
        <p:spPr>
          <a:xfrm>
            <a:off x="2034541" y="1301553"/>
            <a:ext cx="4711798" cy="3323987"/>
          </a:xfrm>
          <a:prstGeom prst="rect">
            <a:avLst/>
          </a:prstGeom>
          <a:noFill/>
        </p:spPr>
        <p:txBody>
          <a:bodyPr wrap="square" rtlCol="0">
            <a:spAutoFit/>
          </a:bodyPr>
          <a:lstStyle/>
          <a:p>
            <a:r>
              <a:rPr lang="en-GB" sz="1050" b="1" dirty="0">
                <a:latin typeface="Helvetica" panose="020B0604020202020204" pitchFamily="34" charset="0"/>
                <a:cs typeface="Helvetica" panose="020B0604020202020204" pitchFamily="34" charset="0"/>
              </a:rPr>
              <a:t>Agility Fairs &amp; Events </a:t>
            </a:r>
            <a:r>
              <a:rPr lang="en-GB" sz="1050" dirty="0">
                <a:latin typeface="Helvetica" panose="020B0604020202020204" pitchFamily="34" charset="0"/>
                <a:cs typeface="Helvetica" panose="020B0604020202020204" pitchFamily="34" charset="0"/>
              </a:rPr>
              <a:t>have been appointed as the sole official freight, customs and </a:t>
            </a:r>
            <a:r>
              <a:rPr lang="en-GB" sz="1050" dirty="0" smtClean="0">
                <a:latin typeface="Helvetica" panose="020B0604020202020204" pitchFamily="34" charset="0"/>
                <a:cs typeface="Helvetica" panose="020B0604020202020204" pitchFamily="34" charset="0"/>
              </a:rPr>
              <a:t>on-site </a:t>
            </a:r>
            <a:r>
              <a:rPr lang="en-GB" sz="1050" dirty="0">
                <a:latin typeface="Helvetica" panose="020B0604020202020204" pitchFamily="34" charset="0"/>
                <a:cs typeface="Helvetica" panose="020B0604020202020204" pitchFamily="34" charset="0"/>
              </a:rPr>
              <a:t>handling contractor for </a:t>
            </a:r>
            <a:r>
              <a:rPr lang="en-GB" sz="1050" dirty="0" smtClean="0">
                <a:latin typeface="Helvetica" panose="020B0604020202020204" pitchFamily="34" charset="0"/>
                <a:cs typeface="Helvetica" panose="020B0604020202020204" pitchFamily="34" charset="0"/>
              </a:rPr>
              <a:t>the </a:t>
            </a:r>
            <a:r>
              <a:rPr lang="en-GB" sz="1050" b="1" dirty="0">
                <a:latin typeface="Helvetica" panose="020B0604020202020204" pitchFamily="34" charset="0"/>
                <a:cs typeface="Helvetica" panose="020B0604020202020204" pitchFamily="34" charset="0"/>
              </a:rPr>
              <a:t>CANADA GAS &amp; LNG </a:t>
            </a:r>
            <a:r>
              <a:rPr lang="en-GB" sz="1050" b="1" dirty="0" smtClean="0">
                <a:latin typeface="Helvetica" panose="020B0604020202020204" pitchFamily="34" charset="0"/>
                <a:cs typeface="Helvetica" panose="020B0604020202020204" pitchFamily="34" charset="0"/>
              </a:rPr>
              <a:t>2021</a:t>
            </a:r>
            <a:r>
              <a:rPr lang="en-GB" sz="1050" dirty="0" smtClean="0">
                <a:latin typeface="Helvetica" panose="020B0604020202020204" pitchFamily="34" charset="0"/>
                <a:cs typeface="Helvetica" panose="020B0604020202020204" pitchFamily="34" charset="0"/>
              </a:rPr>
              <a:t> </a:t>
            </a:r>
            <a:r>
              <a:rPr lang="en-GB" sz="1050" dirty="0" smtClean="0">
                <a:latin typeface="Helvetica" panose="020B0604020202020204" pitchFamily="34" charset="0"/>
                <a:cs typeface="Helvetica" panose="020B0604020202020204" pitchFamily="34" charset="0"/>
              </a:rPr>
              <a:t>event </a:t>
            </a:r>
            <a:r>
              <a:rPr lang="en-GB" sz="1050" dirty="0">
                <a:latin typeface="Helvetica" panose="020B0604020202020204" pitchFamily="34" charset="0"/>
                <a:cs typeface="Helvetica" panose="020B0604020202020204" pitchFamily="34" charset="0"/>
              </a:rPr>
              <a:t>which will be held during, </a:t>
            </a:r>
            <a:r>
              <a:rPr lang="en-GB" sz="1050" b="1" dirty="0" smtClean="0">
                <a:latin typeface="Helvetica" panose="020B0604020202020204" pitchFamily="34" charset="0"/>
                <a:cs typeface="Helvetica" panose="020B0604020202020204" pitchFamily="34" charset="0"/>
              </a:rPr>
              <a:t>23 – 25</a:t>
            </a:r>
            <a:r>
              <a:rPr lang="en-GB" sz="1050" b="1" baseline="30000" dirty="0" smtClean="0">
                <a:latin typeface="Helvetica" panose="020B0604020202020204" pitchFamily="34" charset="0"/>
                <a:cs typeface="Helvetica" panose="020B0604020202020204" pitchFamily="34" charset="0"/>
              </a:rPr>
              <a:t>th</a:t>
            </a:r>
            <a:r>
              <a:rPr lang="en-GB" sz="1050" b="1" dirty="0" smtClean="0">
                <a:latin typeface="Helvetica" panose="020B0604020202020204" pitchFamily="34" charset="0"/>
                <a:cs typeface="Helvetica" panose="020B0604020202020204" pitchFamily="34" charset="0"/>
              </a:rPr>
              <a:t> August 2021 </a:t>
            </a:r>
            <a:r>
              <a:rPr lang="en-GB" sz="1050" dirty="0" smtClean="0">
                <a:latin typeface="Helvetica" panose="020B0604020202020204" pitchFamily="34" charset="0"/>
                <a:cs typeface="Helvetica" panose="020B0604020202020204" pitchFamily="34" charset="0"/>
              </a:rPr>
              <a:t>in Vancouver.</a:t>
            </a:r>
            <a:endParaRPr lang="en-GB" sz="1050" b="1" dirty="0">
              <a:latin typeface="Helvetica" panose="020B0604020202020204" pitchFamily="34" charset="0"/>
              <a:cs typeface="Helvetica" panose="020B0604020202020204" pitchFamily="34" charset="0"/>
            </a:endParaRPr>
          </a:p>
          <a:p>
            <a:endParaRPr lang="en-GB" sz="1050" dirty="0">
              <a:latin typeface="Helvetica" panose="020B0604020202020204" pitchFamily="34" charset="0"/>
              <a:cs typeface="Helvetica" panose="020B0604020202020204" pitchFamily="34" charset="0"/>
            </a:endParaRPr>
          </a:p>
          <a:p>
            <a:r>
              <a:rPr lang="en-GB" sz="1050" dirty="0">
                <a:latin typeface="Helvetica" panose="020B0604020202020204" pitchFamily="34" charset="0"/>
                <a:cs typeface="Helvetica" panose="020B0604020202020204" pitchFamily="34" charset="0"/>
              </a:rPr>
              <a:t>We provide specialised freight forwarding services and transportation arrangements for exhibit materials, including on-forwarding after the event.</a:t>
            </a:r>
          </a:p>
          <a:p>
            <a:r>
              <a:rPr lang="en-GB" sz="1050" dirty="0">
                <a:latin typeface="Helvetica" panose="020B0604020202020204" pitchFamily="34" charset="0"/>
                <a:cs typeface="Helvetica" panose="020B0604020202020204" pitchFamily="34" charset="0"/>
              </a:rPr>
              <a:t>Our main aim is to ensure that you and your show teams receive the very best freight and handling assistance in the run up to, during and after the event. </a:t>
            </a:r>
          </a:p>
          <a:p>
            <a:endParaRPr lang="en-GB" sz="1050" dirty="0">
              <a:latin typeface="Helvetica" panose="020B0604020202020204" pitchFamily="34" charset="0"/>
              <a:cs typeface="Helvetica" panose="020B0604020202020204" pitchFamily="34" charset="0"/>
            </a:endParaRPr>
          </a:p>
          <a:p>
            <a:r>
              <a:rPr lang="en-GB" sz="1050" dirty="0">
                <a:latin typeface="Helvetica" panose="020B0604020202020204" pitchFamily="34" charset="0"/>
                <a:cs typeface="Helvetica" panose="020B0604020202020204" pitchFamily="34" charset="0"/>
              </a:rPr>
              <a:t>The following instructions are provided to assist you in the planning of your exhibition shipping arrangements. Please read carefully.</a:t>
            </a:r>
          </a:p>
          <a:p>
            <a:endParaRPr lang="en-GB" sz="1050" dirty="0">
              <a:latin typeface="Helvetica" panose="020B0604020202020204" pitchFamily="34" charset="0"/>
              <a:cs typeface="Helvetica" panose="020B0604020202020204" pitchFamily="34" charset="0"/>
            </a:endParaRPr>
          </a:p>
          <a:p>
            <a:r>
              <a:rPr lang="en-GB" sz="1050" b="1" dirty="0">
                <a:latin typeface="Helvetica" panose="020B0604020202020204" pitchFamily="34" charset="0"/>
                <a:cs typeface="Helvetica" panose="020B0604020202020204" pitchFamily="34" charset="0"/>
              </a:rPr>
              <a:t>During the event:</a:t>
            </a:r>
          </a:p>
          <a:p>
            <a:endParaRPr lang="en-GB" sz="1050" dirty="0">
              <a:latin typeface="Helvetica" panose="020B0604020202020204" pitchFamily="34" charset="0"/>
              <a:cs typeface="Helvetica" panose="020B0604020202020204" pitchFamily="34" charset="0"/>
            </a:endParaRPr>
          </a:p>
          <a:p>
            <a:r>
              <a:rPr lang="en-GB" sz="1050" dirty="0">
                <a:latin typeface="Helvetica" panose="020B0604020202020204" pitchFamily="34" charset="0"/>
                <a:cs typeface="Helvetica" panose="020B0604020202020204" pitchFamily="34" charset="0"/>
              </a:rPr>
              <a:t>Agility Fairs &amp; Events will be available on site during the build-up &amp; pill-down period via our on-site office. Key staff will be on site and will have mobile phones; details will be provided in due course</a:t>
            </a:r>
          </a:p>
          <a:p>
            <a:endParaRPr lang="en-GB" sz="1050" dirty="0">
              <a:latin typeface="Helvetica" panose="020B0604020202020204" pitchFamily="34" charset="0"/>
              <a:cs typeface="Helvetica" panose="020B0604020202020204" pitchFamily="34" charset="0"/>
            </a:endParaRPr>
          </a:p>
          <a:p>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804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0" presetClass="path" presetSubtype="0" repeatCount="indefinite" accel="50000" decel="50000" fill="hold" nodeType="afterEffect">
                                  <p:stCondLst>
                                    <p:cond delay="0"/>
                                  </p:stCondLst>
                                  <p:endCondLst>
                                    <p:cond evt="onNext" delay="0">
                                      <p:tgtEl>
                                        <p:sldTgt/>
                                      </p:tgtEl>
                                    </p:cond>
                                  </p:endCondLst>
                                  <p:childTnLst>
                                    <p:animMotion origin="layout" path="M 0.02952 0.0355 L 0.32309 -0.48395 " pathEditMode="relative" rAng="0" ptsTypes="AA">
                                      <p:cBhvr>
                                        <p:cTn id="23" dur="10000" fill="hold"/>
                                        <p:tgtEl>
                                          <p:spTgt spid="14"/>
                                        </p:tgtEl>
                                        <p:attrNameLst>
                                          <p:attrName>ppt_x</p:attrName>
                                          <p:attrName>ppt_y</p:attrName>
                                        </p:attrNameLst>
                                      </p:cBhvr>
                                      <p:rCtr x="14670" y="-259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8">
            <a:extLst>
              <a:ext uri="{FF2B5EF4-FFF2-40B4-BE49-F238E27FC236}">
                <a16:creationId xmlns:a16="http://schemas.microsoft.com/office/drawing/2014/main" id="{ED49DCBC-748C-3A48-ADA2-C1466136A57F}"/>
              </a:ext>
            </a:extLst>
          </p:cNvPr>
          <p:cNvSpPr txBox="1">
            <a:spLocks/>
          </p:cNvSpPr>
          <p:nvPr/>
        </p:nvSpPr>
        <p:spPr>
          <a:xfrm>
            <a:off x="8771086" y="4669446"/>
            <a:ext cx="234557" cy="273844"/>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b="1" dirty="0">
              <a:solidFill>
                <a:srgbClr val="AF2626"/>
              </a:solidFill>
              <a:latin typeface="Helvetica" charset="0"/>
              <a:ea typeface="Helvetica" charset="0"/>
              <a:cs typeface="Helvetica" charset="0"/>
            </a:endParaRPr>
          </a:p>
        </p:txBody>
      </p:sp>
      <p:pic>
        <p:nvPicPr>
          <p:cNvPr id="48" name="Picture 47">
            <a:extLst>
              <a:ext uri="{FF2B5EF4-FFF2-40B4-BE49-F238E27FC236}">
                <a16:creationId xmlns:a16="http://schemas.microsoft.com/office/drawing/2014/main" id="{A8C4045C-64AE-5C4D-B8B2-8FF0F9814651}"/>
              </a:ext>
            </a:extLst>
          </p:cNvPr>
          <p:cNvPicPr>
            <a:picLocks noChangeAspect="1"/>
          </p:cNvPicPr>
          <p:nvPr/>
        </p:nvPicPr>
        <p:blipFill>
          <a:blip r:embed="rId3"/>
          <a:stretch>
            <a:fillRect/>
          </a:stretch>
        </p:blipFill>
        <p:spPr>
          <a:xfrm>
            <a:off x="7728452" y="3379560"/>
            <a:ext cx="1042634" cy="1042634"/>
          </a:xfrm>
          <a:prstGeom prst="rect">
            <a:avLst/>
          </a:prstGeom>
        </p:spPr>
      </p:pic>
      <p:sp>
        <p:nvSpPr>
          <p:cNvPr id="8" name="Title 7">
            <a:extLst>
              <a:ext uri="{FF2B5EF4-FFF2-40B4-BE49-F238E27FC236}">
                <a16:creationId xmlns:a16="http://schemas.microsoft.com/office/drawing/2014/main" id="{50FDE3B4-1B27-B646-8492-2D1029FE4D3F}"/>
              </a:ext>
            </a:extLst>
          </p:cNvPr>
          <p:cNvSpPr>
            <a:spLocks noGrp="1"/>
          </p:cNvSpPr>
          <p:nvPr>
            <p:ph type="title"/>
          </p:nvPr>
        </p:nvSpPr>
        <p:spPr>
          <a:xfrm>
            <a:off x="1844818" y="915150"/>
            <a:ext cx="1403095" cy="207262"/>
          </a:xfrm>
        </p:spPr>
        <p:txBody>
          <a:bodyPr>
            <a:noAutofit/>
          </a:bodyPr>
          <a:lstStyle/>
          <a:p>
            <a:r>
              <a:rPr lang="en-GB" sz="1200" b="1" dirty="0">
                <a:solidFill>
                  <a:srgbClr val="FFCF00"/>
                </a:solidFill>
                <a:latin typeface="Helvetica" pitchFamily="2" charset="0"/>
              </a:rPr>
              <a:t>Sea Freight</a:t>
            </a:r>
          </a:p>
        </p:txBody>
      </p:sp>
      <p:sp>
        <p:nvSpPr>
          <p:cNvPr id="3" name="Rectangle 2"/>
          <p:cNvSpPr/>
          <p:nvPr/>
        </p:nvSpPr>
        <p:spPr>
          <a:xfrm>
            <a:off x="1844819" y="1319783"/>
            <a:ext cx="4549157" cy="292388"/>
          </a:xfrm>
          <a:prstGeom prst="rect">
            <a:avLst/>
          </a:prstGeom>
        </p:spPr>
        <p:txBody>
          <a:bodyPr wrap="square">
            <a:spAutoFit/>
          </a:bodyPr>
          <a:lstStyle/>
          <a:p>
            <a:r>
              <a:rPr lang="en-US" sz="650" dirty="0" smtClean="0">
                <a:latin typeface="Arial" panose="020B0604020202020204" pitchFamily="34" charset="0"/>
                <a:cs typeface="Arial" panose="020B0604020202020204" pitchFamily="34" charset="0"/>
              </a:rPr>
              <a:t> </a:t>
            </a:r>
          </a:p>
          <a:p>
            <a:endParaRPr lang="en-GB" sz="650" dirty="0" smtClean="0">
              <a:latin typeface="Arial" panose="020B0604020202020204" pitchFamily="34" charset="0"/>
              <a:cs typeface="Arial" panose="020B0604020202020204" pitchFamily="34" charset="0"/>
            </a:endParaRPr>
          </a:p>
        </p:txBody>
      </p:sp>
      <p:sp>
        <p:nvSpPr>
          <p:cNvPr id="2" name="TextBox 1"/>
          <p:cNvSpPr txBox="1"/>
          <p:nvPr/>
        </p:nvSpPr>
        <p:spPr>
          <a:xfrm>
            <a:off x="2028180" y="1375038"/>
            <a:ext cx="6460500" cy="3323987"/>
          </a:xfrm>
          <a:prstGeom prst="rect">
            <a:avLst/>
          </a:prstGeom>
          <a:noFill/>
        </p:spPr>
        <p:txBody>
          <a:bodyPr wrap="square" rtlCol="0">
            <a:spAutoFit/>
          </a:bodyPr>
          <a:lstStyle/>
          <a:p>
            <a:pPr algn="ctr"/>
            <a:r>
              <a:rPr lang="en-US" sz="1100" dirty="0">
                <a:latin typeface="Helvetica" panose="020B0604020202020204" pitchFamily="34" charset="0"/>
                <a:cs typeface="Helvetica" panose="020B0604020202020204" pitchFamily="34" charset="0"/>
              </a:rPr>
              <a:t>OCEAN BILL OF LADING CONSIGNEE: </a:t>
            </a:r>
          </a:p>
          <a:p>
            <a:pPr algn="ctr"/>
            <a:r>
              <a:rPr lang="en-US" sz="1100" dirty="0">
                <a:latin typeface="Helvetica" panose="020B0604020202020204" pitchFamily="34" charset="0"/>
                <a:cs typeface="Helvetica" panose="020B0604020202020204" pitchFamily="34" charset="0"/>
              </a:rPr>
              <a:t> Agility Logistics </a:t>
            </a:r>
          </a:p>
          <a:p>
            <a:pPr algn="ctr"/>
            <a:r>
              <a:rPr lang="en-US" sz="1100" dirty="0">
                <a:latin typeface="Helvetica" panose="020B0604020202020204" pitchFamily="34" charset="0"/>
                <a:cs typeface="Helvetica" panose="020B0604020202020204" pitchFamily="34" charset="0"/>
              </a:rPr>
              <a:t>13071 Vanier Place Unit 100</a:t>
            </a:r>
          </a:p>
          <a:p>
            <a:pPr algn="ctr"/>
            <a:r>
              <a:rPr lang="en-US" sz="1100" dirty="0">
                <a:latin typeface="Helvetica" panose="020B0604020202020204" pitchFamily="34" charset="0"/>
                <a:cs typeface="Helvetica" panose="020B0604020202020204" pitchFamily="34" charset="0"/>
              </a:rPr>
              <a:t>Richmond, B.C. </a:t>
            </a:r>
          </a:p>
          <a:p>
            <a:pPr algn="ctr"/>
            <a:r>
              <a:rPr lang="en-US" sz="1100" dirty="0">
                <a:latin typeface="Helvetica" panose="020B0604020202020204" pitchFamily="34" charset="0"/>
                <a:cs typeface="Helvetica" panose="020B0604020202020204" pitchFamily="34" charset="0"/>
              </a:rPr>
              <a:t>V6V 2J1</a:t>
            </a:r>
          </a:p>
          <a:p>
            <a:pPr algn="ctr"/>
            <a:r>
              <a:rPr lang="en-US" sz="1100" dirty="0" smtClean="0">
                <a:latin typeface="Helvetica" panose="020B0604020202020204" pitchFamily="34" charset="0"/>
                <a:cs typeface="Helvetica" panose="020B0604020202020204" pitchFamily="34" charset="0"/>
              </a:rPr>
              <a:t>a</a:t>
            </a: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Notify : </a:t>
            </a:r>
            <a:r>
              <a:rPr lang="en-US" sz="1100" dirty="0" smtClean="0">
                <a:latin typeface="Helvetica" panose="020B0604020202020204" pitchFamily="34" charset="0"/>
                <a:cs typeface="Helvetica" panose="020B0604020202020204" pitchFamily="34" charset="0"/>
              </a:rPr>
              <a:t>Bradley Forcand</a:t>
            </a: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Tel: </a:t>
            </a:r>
            <a:r>
              <a:rPr lang="en-US" sz="1100" dirty="0" smtClean="0">
                <a:latin typeface="Helvetica" panose="020B0604020202020204" pitchFamily="34" charset="0"/>
                <a:cs typeface="Helvetica" panose="020B0604020202020204" pitchFamily="34" charset="0"/>
              </a:rPr>
              <a:t>+1 </a:t>
            </a:r>
            <a:r>
              <a:rPr lang="en-US" sz="1100" dirty="0" smtClean="0">
                <a:latin typeface="Helvetica" panose="020B0604020202020204" pitchFamily="34" charset="0"/>
                <a:cs typeface="Helvetica" panose="020B0604020202020204" pitchFamily="34" charset="0"/>
              </a:rPr>
              <a:t>604 </a:t>
            </a:r>
            <a:r>
              <a:rPr lang="en-US" sz="1100" dirty="0">
                <a:latin typeface="Helvetica" panose="020B0604020202020204" pitchFamily="34" charset="0"/>
                <a:cs typeface="Helvetica" panose="020B0604020202020204" pitchFamily="34" charset="0"/>
              </a:rPr>
              <a:t>839 </a:t>
            </a:r>
            <a:r>
              <a:rPr lang="en-US" sz="1100" dirty="0" smtClean="0">
                <a:latin typeface="Helvetica" panose="020B0604020202020204" pitchFamily="34" charset="0"/>
                <a:cs typeface="Helvetica" panose="020B0604020202020204" pitchFamily="34" charset="0"/>
              </a:rPr>
              <a:t>8700</a:t>
            </a:r>
          </a:p>
          <a:p>
            <a:pPr algn="ctr"/>
            <a:r>
              <a:rPr lang="en-US" sz="1100" dirty="0">
                <a:latin typeface="Helvetica" panose="020B0604020202020204" pitchFamily="34" charset="0"/>
                <a:cs typeface="Helvetica" panose="020B0604020202020204" pitchFamily="34" charset="0"/>
              </a:rPr>
              <a:t>yvroceanimport@agility.com</a:t>
            </a: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DESCRIPTION OF GOODS ON MBL: Consolidation as per manifest </a:t>
            </a:r>
          </a:p>
          <a:p>
            <a:pPr algn="ct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HOUSE BILL OF LADING CONSIGNEE: </a:t>
            </a:r>
          </a:p>
          <a:p>
            <a:pPr algn="ctr"/>
            <a:r>
              <a:rPr lang="en-US" sz="1100" dirty="0">
                <a:latin typeface="Helvetica" panose="020B0604020202020204" pitchFamily="34" charset="0"/>
                <a:cs typeface="Helvetica" panose="020B0604020202020204" pitchFamily="34" charset="0"/>
              </a:rPr>
              <a:t>Exhibitor / Stand Number c/o SHOW NAME </a:t>
            </a:r>
          </a:p>
          <a:p>
            <a:pPr algn="ct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DESTINATION:  Vancouver Port</a:t>
            </a:r>
          </a:p>
          <a:p>
            <a:pPr algn="ctr"/>
            <a:r>
              <a:rPr lang="en-US" sz="1100" dirty="0">
                <a:latin typeface="Helvetica" panose="020B0604020202020204" pitchFamily="34" charset="0"/>
                <a:cs typeface="Helvetica" panose="020B0604020202020204" pitchFamily="34" charset="0"/>
              </a:rPr>
              <a:t/>
            </a:r>
            <a:br>
              <a:rPr lang="en-US" sz="1100" dirty="0">
                <a:latin typeface="Helvetica" panose="020B0604020202020204" pitchFamily="34" charset="0"/>
                <a:cs typeface="Helvetica" panose="020B0604020202020204" pitchFamily="34" charset="0"/>
              </a:rPr>
            </a:br>
            <a:r>
              <a:rPr lang="en-US" sz="1100" b="1" dirty="0">
                <a:latin typeface="Helvetica" panose="020B0604020202020204" pitchFamily="34" charset="0"/>
                <a:cs typeface="Helvetica" panose="020B0604020202020204" pitchFamily="34" charset="0"/>
              </a:rPr>
              <a:t>MASTER AND HOUSE BL’S MUST BE ISSUED FOR EVERY SHIPMENT </a:t>
            </a:r>
            <a:endParaRPr lang="en-US" sz="1100" dirty="0">
              <a:latin typeface="Helvetica" panose="020B0604020202020204" pitchFamily="34" charset="0"/>
              <a:cs typeface="Helvetica" panose="020B0604020202020204" pitchFamily="34" charset="0"/>
            </a:endParaRPr>
          </a:p>
          <a:p>
            <a:endParaRPr lang="en-US" sz="11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0329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70A74-D1C4-C249-9B97-B707538D3F80}"/>
              </a:ext>
            </a:extLst>
          </p:cNvPr>
          <p:cNvSpPr>
            <a:spLocks noGrp="1"/>
          </p:cNvSpPr>
          <p:nvPr>
            <p:ph type="title"/>
          </p:nvPr>
        </p:nvSpPr>
        <p:spPr>
          <a:xfrm>
            <a:off x="1820793" y="870662"/>
            <a:ext cx="2739587" cy="208865"/>
          </a:xfrm>
        </p:spPr>
        <p:txBody>
          <a:bodyPr>
            <a:noAutofit/>
          </a:bodyPr>
          <a:lstStyle/>
          <a:p>
            <a:r>
              <a:rPr lang="en-GB" sz="1200" b="1" dirty="0">
                <a:solidFill>
                  <a:srgbClr val="FFCF00"/>
                </a:solidFill>
                <a:latin typeface="Helvetica" panose="020B0604020202020204" pitchFamily="34" charset="0"/>
                <a:cs typeface="Helvetica" panose="020B0604020202020204" pitchFamily="34" charset="0"/>
              </a:rPr>
              <a:t>Air Freight</a:t>
            </a:r>
          </a:p>
        </p:txBody>
      </p:sp>
      <p:pic>
        <p:nvPicPr>
          <p:cNvPr id="8" name="Picture 7">
            <a:extLst>
              <a:ext uri="{FF2B5EF4-FFF2-40B4-BE49-F238E27FC236}">
                <a16:creationId xmlns:a16="http://schemas.microsoft.com/office/drawing/2014/main" id="{27B8EB29-5AEB-E848-9D1A-0429821ED3AC}"/>
              </a:ext>
            </a:extLst>
          </p:cNvPr>
          <p:cNvPicPr>
            <a:picLocks noChangeAspect="1"/>
          </p:cNvPicPr>
          <p:nvPr/>
        </p:nvPicPr>
        <p:blipFill>
          <a:blip r:embed="rId3"/>
          <a:stretch>
            <a:fillRect/>
          </a:stretch>
        </p:blipFill>
        <p:spPr>
          <a:xfrm>
            <a:off x="7513990" y="3312558"/>
            <a:ext cx="976867" cy="976867"/>
          </a:xfrm>
          <a:prstGeom prst="rect">
            <a:avLst/>
          </a:prstGeom>
        </p:spPr>
      </p:pic>
      <p:sp>
        <p:nvSpPr>
          <p:cNvPr id="4" name="TextBox 3"/>
          <p:cNvSpPr txBox="1"/>
          <p:nvPr/>
        </p:nvSpPr>
        <p:spPr>
          <a:xfrm>
            <a:off x="2028180" y="1375038"/>
            <a:ext cx="6641432" cy="3493264"/>
          </a:xfrm>
          <a:prstGeom prst="rect">
            <a:avLst/>
          </a:prstGeom>
          <a:noFill/>
        </p:spPr>
        <p:txBody>
          <a:bodyPr wrap="square" rtlCol="0">
            <a:spAutoFit/>
          </a:bodyPr>
          <a:lstStyle/>
          <a:p>
            <a:pPr algn="ctr"/>
            <a:r>
              <a:rPr lang="en-US" sz="1100" dirty="0">
                <a:latin typeface="Helvetica" panose="020B0604020202020204" pitchFamily="34" charset="0"/>
                <a:cs typeface="Helvetica" panose="020B0604020202020204" pitchFamily="34" charset="0"/>
              </a:rPr>
              <a:t>MASTER AWB CONSIGNEE: </a:t>
            </a:r>
          </a:p>
          <a:p>
            <a:pPr algn="ctr"/>
            <a:r>
              <a:rPr lang="en-US" sz="1100" dirty="0">
                <a:latin typeface="Helvetica" panose="020B0604020202020204" pitchFamily="34" charset="0"/>
                <a:cs typeface="Helvetica" panose="020B0604020202020204" pitchFamily="34" charset="0"/>
              </a:rPr>
              <a:t> Agility Logistics </a:t>
            </a:r>
          </a:p>
          <a:p>
            <a:pPr algn="ctr"/>
            <a:r>
              <a:rPr lang="en-US" sz="1100" dirty="0">
                <a:latin typeface="Helvetica" panose="020B0604020202020204" pitchFamily="34" charset="0"/>
                <a:cs typeface="Helvetica" panose="020B0604020202020204" pitchFamily="34" charset="0"/>
              </a:rPr>
              <a:t>13071 Vanier Place Unit 100</a:t>
            </a:r>
          </a:p>
          <a:p>
            <a:pPr algn="ctr"/>
            <a:r>
              <a:rPr lang="en-US" sz="1100" dirty="0">
                <a:latin typeface="Helvetica" panose="020B0604020202020204" pitchFamily="34" charset="0"/>
                <a:cs typeface="Helvetica" panose="020B0604020202020204" pitchFamily="34" charset="0"/>
              </a:rPr>
              <a:t>Richmond, B.C. </a:t>
            </a:r>
          </a:p>
          <a:p>
            <a:pPr algn="ctr"/>
            <a:r>
              <a:rPr lang="en-US" sz="1100" dirty="0">
                <a:latin typeface="Helvetica" panose="020B0604020202020204" pitchFamily="34" charset="0"/>
                <a:cs typeface="Helvetica" panose="020B0604020202020204" pitchFamily="34" charset="0"/>
              </a:rPr>
              <a:t>V6V 2J1</a:t>
            </a:r>
          </a:p>
          <a:p>
            <a:pPr algn="ct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Notify : Bradley Forcand</a:t>
            </a:r>
          </a:p>
          <a:p>
            <a:pPr algn="ctr"/>
            <a:r>
              <a:rPr lang="en-US" sz="1100" dirty="0">
                <a:latin typeface="Helvetica" panose="020B0604020202020204" pitchFamily="34" charset="0"/>
                <a:cs typeface="Helvetica" panose="020B0604020202020204" pitchFamily="34" charset="0"/>
              </a:rPr>
              <a:t>Tel: +1 604 839 </a:t>
            </a:r>
            <a:r>
              <a:rPr lang="en-US" sz="1100" dirty="0" smtClean="0">
                <a:latin typeface="Helvetica" panose="020B0604020202020204" pitchFamily="34" charset="0"/>
                <a:cs typeface="Helvetica" panose="020B0604020202020204" pitchFamily="34" charset="0"/>
              </a:rPr>
              <a:t>8700</a:t>
            </a:r>
          </a:p>
          <a:p>
            <a:pPr algn="ctr"/>
            <a:r>
              <a:rPr lang="en-US" sz="1100" dirty="0">
                <a:latin typeface="Helvetica" panose="020B0604020202020204" pitchFamily="34" charset="0"/>
                <a:cs typeface="Helvetica" panose="020B0604020202020204" pitchFamily="34" charset="0"/>
              </a:rPr>
              <a:t>yvrairimport@agility.com</a:t>
            </a:r>
          </a:p>
          <a:p>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DESCRIPTION OF GOODS ON MAWB: Consolidation as per manifest </a:t>
            </a:r>
          </a:p>
          <a:p>
            <a:pPr algn="ct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HOUSE AWB CONSIGNEE: </a:t>
            </a:r>
          </a:p>
          <a:p>
            <a:pPr algn="ctr"/>
            <a:r>
              <a:rPr lang="en-US" sz="1100" dirty="0">
                <a:latin typeface="Helvetica" panose="020B0604020202020204" pitchFamily="34" charset="0"/>
                <a:cs typeface="Helvetica" panose="020B0604020202020204" pitchFamily="34" charset="0"/>
              </a:rPr>
              <a:t>Exhibitor / Stand Number c/o SHOW NAME </a:t>
            </a:r>
          </a:p>
          <a:p>
            <a:pPr algn="ctr"/>
            <a:endParaRPr lang="en-US" sz="1100" dirty="0">
              <a:latin typeface="Helvetica" panose="020B0604020202020204" pitchFamily="34" charset="0"/>
              <a:cs typeface="Helvetica" panose="020B0604020202020204" pitchFamily="34" charset="0"/>
            </a:endParaRPr>
          </a:p>
          <a:p>
            <a:pPr algn="ctr"/>
            <a:r>
              <a:rPr lang="en-US" sz="1100" dirty="0">
                <a:latin typeface="Helvetica" panose="020B0604020202020204" pitchFamily="34" charset="0"/>
                <a:cs typeface="Helvetica" panose="020B0604020202020204" pitchFamily="34" charset="0"/>
              </a:rPr>
              <a:t>DESTINATION:  Vancouver Airport</a:t>
            </a:r>
          </a:p>
          <a:p>
            <a:pPr algn="ctr"/>
            <a:r>
              <a:rPr lang="en-US" sz="1100" dirty="0">
                <a:latin typeface="Helvetica" panose="020B0604020202020204" pitchFamily="34" charset="0"/>
                <a:cs typeface="Helvetica" panose="020B0604020202020204" pitchFamily="34" charset="0"/>
              </a:rPr>
              <a:t/>
            </a:r>
            <a:br>
              <a:rPr lang="en-US" sz="1100" dirty="0">
                <a:latin typeface="Helvetica" panose="020B0604020202020204" pitchFamily="34" charset="0"/>
                <a:cs typeface="Helvetica" panose="020B0604020202020204" pitchFamily="34" charset="0"/>
              </a:rPr>
            </a:br>
            <a:r>
              <a:rPr lang="en-US" sz="1100" b="1" dirty="0">
                <a:latin typeface="Helvetica" panose="020B0604020202020204" pitchFamily="34" charset="0"/>
                <a:cs typeface="Helvetica" panose="020B0604020202020204" pitchFamily="34" charset="0"/>
              </a:rPr>
              <a:t>MASTER AND HOUSE AWBs MUST BE ISSUED FOR EVERY SHIPMENT </a:t>
            </a:r>
            <a:endParaRPr lang="en-US" sz="1100" dirty="0">
              <a:latin typeface="Helvetica" panose="020B0604020202020204" pitchFamily="34" charset="0"/>
              <a:cs typeface="Helvetica" panose="020B0604020202020204" pitchFamily="34" charset="0"/>
            </a:endParaRPr>
          </a:p>
          <a:p>
            <a:endParaRPr lang="en-US" sz="11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52375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909432-84B7-4145-BC22-BBF3C8591828}"/>
              </a:ext>
            </a:extLst>
          </p:cNvPr>
          <p:cNvSpPr>
            <a:spLocks noGrp="1"/>
          </p:cNvSpPr>
          <p:nvPr>
            <p:ph type="title"/>
          </p:nvPr>
        </p:nvSpPr>
        <p:spPr>
          <a:xfrm>
            <a:off x="1788242" y="863246"/>
            <a:ext cx="3854860" cy="207262"/>
          </a:xfrm>
        </p:spPr>
        <p:txBody>
          <a:bodyPr>
            <a:noAutofit/>
          </a:bodyPr>
          <a:lstStyle/>
          <a:p>
            <a:r>
              <a:rPr lang="en-GB" sz="1200" b="1" dirty="0">
                <a:solidFill>
                  <a:srgbClr val="FFCF00"/>
                </a:solidFill>
                <a:latin typeface="Helvetica" panose="020B0604020202020204" pitchFamily="34" charset="0"/>
                <a:cs typeface="Helvetica" panose="020B0604020202020204" pitchFamily="34" charset="0"/>
              </a:rPr>
              <a:t>Deadline Dates</a:t>
            </a:r>
          </a:p>
        </p:txBody>
      </p:sp>
      <p:pic>
        <p:nvPicPr>
          <p:cNvPr id="48" name="Picture 47">
            <a:extLst>
              <a:ext uri="{FF2B5EF4-FFF2-40B4-BE49-F238E27FC236}">
                <a16:creationId xmlns:a16="http://schemas.microsoft.com/office/drawing/2014/main" id="{950E7091-0D27-AF4C-B5D2-0D3DF4655900}"/>
              </a:ext>
            </a:extLst>
          </p:cNvPr>
          <p:cNvPicPr>
            <a:picLocks noChangeAspect="1"/>
          </p:cNvPicPr>
          <p:nvPr/>
        </p:nvPicPr>
        <p:blipFill>
          <a:blip r:embed="rId3"/>
          <a:stretch>
            <a:fillRect/>
          </a:stretch>
        </p:blipFill>
        <p:spPr>
          <a:xfrm>
            <a:off x="1998920" y="3124363"/>
            <a:ext cx="536400" cy="536400"/>
          </a:xfrm>
          <a:prstGeom prst="rect">
            <a:avLst/>
          </a:prstGeom>
        </p:spPr>
      </p:pic>
      <p:pic>
        <p:nvPicPr>
          <p:cNvPr id="49" name="Picture 48">
            <a:extLst>
              <a:ext uri="{FF2B5EF4-FFF2-40B4-BE49-F238E27FC236}">
                <a16:creationId xmlns:a16="http://schemas.microsoft.com/office/drawing/2014/main" id="{165E18FA-AB47-7945-BE39-A436B0C3CA2C}"/>
              </a:ext>
            </a:extLst>
          </p:cNvPr>
          <p:cNvPicPr>
            <a:picLocks noChangeAspect="1"/>
          </p:cNvPicPr>
          <p:nvPr/>
        </p:nvPicPr>
        <p:blipFill>
          <a:blip r:embed="rId4"/>
          <a:stretch>
            <a:fillRect/>
          </a:stretch>
        </p:blipFill>
        <p:spPr>
          <a:xfrm>
            <a:off x="1998920" y="1367093"/>
            <a:ext cx="536400" cy="536400"/>
          </a:xfrm>
          <a:prstGeom prst="rect">
            <a:avLst/>
          </a:prstGeom>
        </p:spPr>
      </p:pic>
      <p:pic>
        <p:nvPicPr>
          <p:cNvPr id="51" name="Animated plane">
            <a:extLst>
              <a:ext uri="{FF2B5EF4-FFF2-40B4-BE49-F238E27FC236}">
                <a16:creationId xmlns:a16="http://schemas.microsoft.com/office/drawing/2014/main" id="{11050017-A04A-FF45-ABDD-C00A47C76C1A}"/>
              </a:ext>
            </a:extLst>
          </p:cNvPr>
          <p:cNvPicPr>
            <a:picLocks noChangeAspect="1"/>
          </p:cNvPicPr>
          <p:nvPr/>
        </p:nvPicPr>
        <p:blipFill>
          <a:blip r:embed="rId5">
            <a:alphaModFix amt="50000"/>
          </a:blip>
          <a:stretch>
            <a:fillRect/>
          </a:stretch>
        </p:blipFill>
        <p:spPr>
          <a:xfrm>
            <a:off x="5287904" y="1507382"/>
            <a:ext cx="890434" cy="890434"/>
          </a:xfrm>
          <a:prstGeom prst="rect">
            <a:avLst/>
          </a:prstGeom>
        </p:spPr>
      </p:pic>
      <p:sp>
        <p:nvSpPr>
          <p:cNvPr id="4" name="TextBox 3"/>
          <p:cNvSpPr txBox="1"/>
          <p:nvPr/>
        </p:nvSpPr>
        <p:spPr>
          <a:xfrm>
            <a:off x="2653823" y="1485252"/>
            <a:ext cx="6146418" cy="1831271"/>
          </a:xfrm>
          <a:prstGeom prst="rect">
            <a:avLst/>
          </a:prstGeom>
          <a:noFill/>
        </p:spPr>
        <p:txBody>
          <a:bodyPr wrap="square" rtlCol="0">
            <a:spAutoFit/>
          </a:bodyPr>
          <a:lstStyle/>
          <a:p>
            <a:r>
              <a:rPr lang="en-GB" sz="1000" dirty="0">
                <a:latin typeface="Helvetica" panose="020B0604020202020204" pitchFamily="34" charset="0"/>
                <a:cs typeface="Helvetica" panose="020B0604020202020204" pitchFamily="34" charset="0"/>
              </a:rPr>
              <a:t>Your cargo freight needs to arrive at Vancouver Port: </a:t>
            </a:r>
          </a:p>
          <a:p>
            <a:r>
              <a:rPr lang="en-GB" sz="1000" dirty="0">
                <a:latin typeface="Helvetica" panose="020B0604020202020204" pitchFamily="34" charset="0"/>
                <a:cs typeface="Helvetica" panose="020B0604020202020204" pitchFamily="34" charset="0"/>
              </a:rPr>
              <a:t>FCL CARGO: 7 working days prior to requested delivery to the convention centre or advanced warehouse</a:t>
            </a:r>
          </a:p>
          <a:p>
            <a:r>
              <a:rPr lang="en-GB" sz="1000" dirty="0">
                <a:latin typeface="Helvetica" panose="020B0604020202020204" pitchFamily="34" charset="0"/>
                <a:cs typeface="Helvetica" panose="020B0604020202020204" pitchFamily="34" charset="0"/>
              </a:rPr>
              <a:t>LCL CARGO: 10 working days prior to requested delivery to your stand </a:t>
            </a:r>
          </a:p>
          <a:p>
            <a:endParaRPr lang="en-GB" sz="1000" dirty="0">
              <a:latin typeface="Helvetica" panose="020B0604020202020204" pitchFamily="34" charset="0"/>
              <a:cs typeface="Helvetica" panose="020B0604020202020204" pitchFamily="34" charset="0"/>
            </a:endParaRPr>
          </a:p>
          <a:p>
            <a:pPr algn="just"/>
            <a:r>
              <a:rPr lang="en-US" sz="1000" dirty="0">
                <a:latin typeface="Helvetica" panose="020B0604020202020204" pitchFamily="34" charset="0"/>
                <a:cs typeface="Helvetica" panose="020B0604020202020204" pitchFamily="34" charset="0"/>
              </a:rPr>
              <a:t>10 days prior to the arrival of the vessel into Vancouver Port.. Please ensure you send us a full pre alert containing the following documents:</a:t>
            </a:r>
          </a:p>
          <a:p>
            <a:pPr algn="just"/>
            <a:r>
              <a:rPr lang="en-US" sz="1000" dirty="0">
                <a:latin typeface="Helvetica" panose="020B0604020202020204" pitchFamily="34" charset="0"/>
                <a:cs typeface="Helvetica" panose="020B0604020202020204" pitchFamily="34" charset="0"/>
              </a:rPr>
              <a:t> </a:t>
            </a:r>
          </a:p>
          <a:p>
            <a:pPr algn="just"/>
            <a:r>
              <a:rPr lang="en-US" sz="1000" dirty="0">
                <a:latin typeface="Helvetica" panose="020B0604020202020204" pitchFamily="34" charset="0"/>
                <a:cs typeface="Helvetica" panose="020B0604020202020204" pitchFamily="34" charset="0"/>
              </a:rPr>
              <a:t> One original of Bill of Lading (or copy of express - release sea waybill) </a:t>
            </a:r>
          </a:p>
          <a:p>
            <a:pPr algn="just"/>
            <a:r>
              <a:rPr lang="en-US" sz="1000" dirty="0">
                <a:latin typeface="Helvetica" panose="020B0604020202020204" pitchFamily="34" charset="0"/>
                <a:cs typeface="Helvetica" panose="020B0604020202020204" pitchFamily="34" charset="0"/>
              </a:rPr>
              <a:t> Combined Commercial Invoice/Packing List </a:t>
            </a:r>
          </a:p>
          <a:p>
            <a:endParaRPr lang="en-US" sz="1050" dirty="0" smtClean="0">
              <a:latin typeface="Helvetica" panose="020B0604020202020204" pitchFamily="34" charset="0"/>
              <a:cs typeface="Helvetica" panose="020B0604020202020204" pitchFamily="34" charset="0"/>
            </a:endParaRPr>
          </a:p>
          <a:p>
            <a:endParaRPr lang="en-GB" sz="1100" dirty="0">
              <a:latin typeface="Helvetica" panose="020B0604020202020204" pitchFamily="34" charset="0"/>
              <a:cs typeface="Helvetica" panose="020B0604020202020204" pitchFamily="34" charset="0"/>
            </a:endParaRPr>
          </a:p>
        </p:txBody>
      </p:sp>
      <p:sp>
        <p:nvSpPr>
          <p:cNvPr id="11" name="TextBox 10"/>
          <p:cNvSpPr txBox="1"/>
          <p:nvPr/>
        </p:nvSpPr>
        <p:spPr>
          <a:xfrm>
            <a:off x="2653823" y="3242522"/>
            <a:ext cx="6146418" cy="1508105"/>
          </a:xfrm>
          <a:prstGeom prst="rect">
            <a:avLst/>
          </a:prstGeom>
          <a:noFill/>
        </p:spPr>
        <p:txBody>
          <a:bodyPr wrap="square" rtlCol="0">
            <a:spAutoFit/>
          </a:bodyPr>
          <a:lstStyle/>
          <a:p>
            <a:r>
              <a:rPr lang="en-US" sz="1000" dirty="0">
                <a:latin typeface="Helvetica" panose="020B0604020202020204" pitchFamily="34" charset="0"/>
                <a:cs typeface="Helvetica" panose="020B0604020202020204" pitchFamily="34" charset="0"/>
              </a:rPr>
              <a:t>Your cargo freight needs to arrive at Vancouver  Airport, 7 working days before goods are due to be delivered to the convention center or advanced warehouse.</a:t>
            </a:r>
          </a:p>
          <a:p>
            <a:r>
              <a:rPr lang="en-GB" sz="1000" dirty="0">
                <a:latin typeface="Helvetica" panose="020B0604020202020204" pitchFamily="34" charset="0"/>
                <a:cs typeface="Helvetica" panose="020B0604020202020204" pitchFamily="34" charset="0"/>
              </a:rPr>
              <a:t>5 days prior to the arrival of the flight. Please ensure you send us a full pre alert containing the following documents:</a:t>
            </a:r>
          </a:p>
          <a:p>
            <a:endParaRPr lang="en-GB" sz="1000" dirty="0">
              <a:latin typeface="Helvetica" panose="020B0604020202020204" pitchFamily="34" charset="0"/>
              <a:cs typeface="Helvetica" panose="020B0604020202020204" pitchFamily="34" charset="0"/>
            </a:endParaRPr>
          </a:p>
          <a:p>
            <a:r>
              <a:rPr lang="en-GB" sz="1000" dirty="0">
                <a:latin typeface="Helvetica" panose="020B0604020202020204" pitchFamily="34" charset="0"/>
                <a:cs typeface="Helvetica" panose="020B0604020202020204" pitchFamily="34" charset="0"/>
              </a:rPr>
              <a:t> Flight number, weights and dimensions </a:t>
            </a:r>
          </a:p>
          <a:p>
            <a:r>
              <a:rPr lang="en-GB" sz="1000" dirty="0">
                <a:latin typeface="Helvetica" panose="020B0604020202020204" pitchFamily="34" charset="0"/>
                <a:cs typeface="Helvetica" panose="020B0604020202020204" pitchFamily="34" charset="0"/>
              </a:rPr>
              <a:t> A copy of the Commercial Invoice/Packing List </a:t>
            </a:r>
          </a:p>
          <a:p>
            <a:r>
              <a:rPr lang="en-GB" sz="1000" dirty="0">
                <a:latin typeface="Helvetica" panose="020B0604020202020204" pitchFamily="34" charset="0"/>
                <a:cs typeface="Helvetica" panose="020B0604020202020204" pitchFamily="34" charset="0"/>
              </a:rPr>
              <a:t> AWB Copies (MAWB &amp; HAWB) </a:t>
            </a:r>
          </a:p>
          <a:p>
            <a:endParaRPr lang="en-GB"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29473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0" presetClass="path" presetSubtype="0" repeatCount="indefinite" accel="50000" decel="50000" fill="hold" nodeType="afterEffect">
                                  <p:stCondLst>
                                    <p:cond delay="0"/>
                                  </p:stCondLst>
                                  <p:endCondLst>
                                    <p:cond evt="onNext" delay="0">
                                      <p:tgtEl>
                                        <p:sldTgt/>
                                      </p:tgtEl>
                                    </p:cond>
                                  </p:endCondLst>
                                  <p:childTnLst>
                                    <p:animMotion origin="layout" path="M 0.02952 0.0355 L 0.32309 -0.48395 " pathEditMode="relative" rAng="0" ptsTypes="AA">
                                      <p:cBhvr>
                                        <p:cTn id="15" dur="10000" fill="hold"/>
                                        <p:tgtEl>
                                          <p:spTgt spid="51"/>
                                        </p:tgtEl>
                                        <p:attrNameLst>
                                          <p:attrName>ppt_x</p:attrName>
                                          <p:attrName>ppt_y</p:attrName>
                                        </p:attrNameLst>
                                      </p:cBhvr>
                                      <p:rCtr x="14670" y="-259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9EDB20-1DAC-B346-9654-7EE588BDB38C}"/>
              </a:ext>
            </a:extLst>
          </p:cNvPr>
          <p:cNvSpPr>
            <a:spLocks noGrp="1"/>
          </p:cNvSpPr>
          <p:nvPr>
            <p:ph type="title"/>
          </p:nvPr>
        </p:nvSpPr>
        <p:spPr>
          <a:xfrm>
            <a:off x="1728095" y="906336"/>
            <a:ext cx="2520772" cy="223676"/>
          </a:xfrm>
        </p:spPr>
        <p:txBody>
          <a:bodyPr>
            <a:noAutofit/>
          </a:bodyPr>
          <a:lstStyle/>
          <a:p>
            <a:r>
              <a:rPr lang="en-GB" sz="1200" b="1" dirty="0" smtClean="0">
                <a:solidFill>
                  <a:srgbClr val="FFCF00"/>
                </a:solidFill>
                <a:latin typeface="Helvetica" panose="020B0604020202020204" pitchFamily="34" charset="0"/>
                <a:cs typeface="Helvetica" panose="020B0604020202020204" pitchFamily="34" charset="0"/>
              </a:rPr>
              <a:t>Customs / Documentation</a:t>
            </a:r>
            <a:endParaRPr lang="en-GB" sz="1200" b="1" dirty="0">
              <a:solidFill>
                <a:srgbClr val="FFCF00"/>
              </a:solidFill>
              <a:latin typeface="Helvetica" panose="020B0604020202020204" pitchFamily="34" charset="0"/>
              <a:cs typeface="Helvetica" panose="020B0604020202020204" pitchFamily="34" charset="0"/>
            </a:endParaRPr>
          </a:p>
        </p:txBody>
      </p:sp>
      <p:sp>
        <p:nvSpPr>
          <p:cNvPr id="2" name="Rectangle 1"/>
          <p:cNvSpPr/>
          <p:nvPr/>
        </p:nvSpPr>
        <p:spPr>
          <a:xfrm>
            <a:off x="6028796" y="1455550"/>
            <a:ext cx="2973275" cy="192360"/>
          </a:xfrm>
          <a:prstGeom prst="rect">
            <a:avLst/>
          </a:prstGeom>
        </p:spPr>
        <p:txBody>
          <a:bodyPr wrap="square">
            <a:spAutoFit/>
          </a:bodyPr>
          <a:lstStyle/>
          <a:p>
            <a:r>
              <a:rPr lang="en-US" sz="650" dirty="0"/>
              <a:t>		</a:t>
            </a:r>
            <a:endParaRPr lang="en-GB" sz="650" u="sng" dirty="0"/>
          </a:p>
        </p:txBody>
      </p:sp>
      <p:sp>
        <p:nvSpPr>
          <p:cNvPr id="3" name="Rectangle 2"/>
          <p:cNvSpPr/>
          <p:nvPr/>
        </p:nvSpPr>
        <p:spPr>
          <a:xfrm>
            <a:off x="1839113" y="1228877"/>
            <a:ext cx="7091756" cy="3477875"/>
          </a:xfrm>
          <a:prstGeom prst="rect">
            <a:avLst/>
          </a:prstGeom>
        </p:spPr>
        <p:txBody>
          <a:bodyPr wrap="square">
            <a:spAutoFit/>
          </a:bodyPr>
          <a:lstStyle/>
          <a:p>
            <a:r>
              <a:rPr lang="en-US" sz="1100" b="1" dirty="0">
                <a:latin typeface="Helvetica" panose="020B0604020202020204" pitchFamily="34" charset="0"/>
                <a:cs typeface="Helvetica" panose="020B0604020202020204" pitchFamily="34" charset="0"/>
              </a:rPr>
              <a:t>DOCUMENTATION INFORMATION </a:t>
            </a:r>
            <a:endParaRPr lang="en-US" sz="1100" b="1"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Commercial </a:t>
            </a:r>
            <a:r>
              <a:rPr lang="en-US" sz="1100" dirty="0">
                <a:latin typeface="Helvetica" panose="020B0604020202020204" pitchFamily="34" charset="0"/>
                <a:cs typeface="Helvetica" panose="020B0604020202020204" pitchFamily="34" charset="0"/>
              </a:rPr>
              <a:t>Invoice/Packing List (CIPL) In order to assist you in the preparation of documents, we have designed a sample </a:t>
            </a:r>
            <a:r>
              <a:rPr lang="en-US" sz="1100" b="1" dirty="0">
                <a:latin typeface="Helvetica" panose="020B0604020202020204" pitchFamily="34" charset="0"/>
                <a:cs typeface="Helvetica" panose="020B0604020202020204" pitchFamily="34" charset="0"/>
              </a:rPr>
              <a:t>Commercial Invoice and Packing List </a:t>
            </a:r>
            <a:r>
              <a:rPr lang="en-US" sz="1100" dirty="0">
                <a:latin typeface="Helvetica" panose="020B0604020202020204" pitchFamily="34" charset="0"/>
                <a:cs typeface="Helvetica" panose="020B0604020202020204" pitchFamily="34" charset="0"/>
              </a:rPr>
              <a:t>for your reference. Explanatory notes on the completion of the Combined Commercial Invoice and Packing List form are as follows: </a:t>
            </a:r>
          </a:p>
          <a:p>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•All entries in these forms must be in English </a:t>
            </a:r>
          </a:p>
          <a:p>
            <a:r>
              <a:rPr lang="en-US" sz="1100" dirty="0">
                <a:latin typeface="Helvetica" panose="020B0604020202020204" pitchFamily="34" charset="0"/>
                <a:cs typeface="Helvetica" panose="020B0604020202020204" pitchFamily="34" charset="0"/>
              </a:rPr>
              <a:t>•Indicate separate FOB and CIF values on commercial invoice </a:t>
            </a:r>
          </a:p>
          <a:p>
            <a:r>
              <a:rPr lang="en-US" sz="1100" dirty="0">
                <a:latin typeface="Helvetica" panose="020B0604020202020204" pitchFamily="34" charset="0"/>
                <a:cs typeface="Helvetica" panose="020B0604020202020204" pitchFamily="34" charset="0"/>
              </a:rPr>
              <a:t>•A full description of the item must be given. Do not just indicate the model name or model number. </a:t>
            </a:r>
          </a:p>
          <a:p>
            <a:r>
              <a:rPr lang="en-US" sz="1100" dirty="0">
                <a:latin typeface="Helvetica" panose="020B0604020202020204" pitchFamily="34" charset="0"/>
                <a:cs typeface="Helvetica" panose="020B0604020202020204" pitchFamily="34" charset="0"/>
              </a:rPr>
              <a:t>•Describe the item – such as ‘1:3 scale (cutaway) plastic model’ or ‘souvenirs-lapel pins’ or wooden </a:t>
            </a:r>
            <a:r>
              <a:rPr lang="en-US" sz="1100" dirty="0" err="1">
                <a:latin typeface="Helvetica" panose="020B0604020202020204" pitchFamily="34" charset="0"/>
                <a:cs typeface="Helvetica" panose="020B0604020202020204" pitchFamily="34" charset="0"/>
              </a:rPr>
              <a:t>mdf</a:t>
            </a:r>
            <a:r>
              <a:rPr lang="en-US" sz="1100" dirty="0">
                <a:latin typeface="Helvetica" panose="020B0604020202020204" pitchFamily="34" charset="0"/>
                <a:cs typeface="Helvetica" panose="020B0604020202020204" pitchFamily="34" charset="0"/>
              </a:rPr>
              <a:t> display </a:t>
            </a:r>
          </a:p>
          <a:p>
            <a:r>
              <a:rPr lang="en-US" sz="1100" dirty="0">
                <a:latin typeface="Helvetica" panose="020B0604020202020204" pitchFamily="34" charset="0"/>
                <a:cs typeface="Helvetica" panose="020B0604020202020204" pitchFamily="34" charset="0"/>
              </a:rPr>
              <a:t>•Package number (must match the case/markings previously mentioned) </a:t>
            </a:r>
          </a:p>
          <a:p>
            <a:r>
              <a:rPr lang="en-US" sz="1100" dirty="0">
                <a:latin typeface="Helvetica" panose="020B0604020202020204" pitchFamily="34" charset="0"/>
                <a:cs typeface="Helvetica" panose="020B0604020202020204" pitchFamily="34" charset="0"/>
              </a:rPr>
              <a:t>•Gross weight/Net weight/Dimensions For specific machinery/tools/special items please note we require the HS No./Code for classification </a:t>
            </a:r>
          </a:p>
          <a:p>
            <a:endParaRPr lang="en-US" sz="1100" b="1" dirty="0">
              <a:latin typeface="Helvetica" panose="020B0604020202020204" pitchFamily="34" charset="0"/>
              <a:cs typeface="Helvetica" panose="020B0604020202020204" pitchFamily="34" charset="0"/>
            </a:endParaRPr>
          </a:p>
          <a:p>
            <a:r>
              <a:rPr lang="en-US" sz="1100" b="1" dirty="0">
                <a:latin typeface="Helvetica" panose="020B0604020202020204" pitchFamily="34" charset="0"/>
                <a:cs typeface="Helvetica" panose="020B0604020202020204" pitchFamily="34" charset="0"/>
              </a:rPr>
              <a:t>Please be advised every item needs to have a declared value. The term “No Commercial Value” is NOT ACCEPTED by Customs.</a:t>
            </a:r>
          </a:p>
          <a:p>
            <a:endParaRPr lang="en-US" sz="1100" b="1" dirty="0">
              <a:latin typeface="Helvetica" panose="020B0604020202020204" pitchFamily="34" charset="0"/>
              <a:cs typeface="Helvetica" panose="020B0604020202020204" pitchFamily="34" charset="0"/>
            </a:endParaRPr>
          </a:p>
          <a:p>
            <a:r>
              <a:rPr lang="en-US" sz="1100" b="1" dirty="0">
                <a:latin typeface="Helvetica" panose="020B0604020202020204" pitchFamily="34" charset="0"/>
                <a:cs typeface="Helvetica" panose="020B0604020202020204" pitchFamily="34" charset="0"/>
              </a:rPr>
              <a:t>IMPORTANT CARGO COVERED BY COMMERCIAL INVOICE AND ATA CARNET </a:t>
            </a:r>
            <a:r>
              <a:rPr lang="en-US" sz="1100" dirty="0">
                <a:latin typeface="Helvetica" panose="020B0604020202020204" pitchFamily="34" charset="0"/>
                <a:cs typeface="Helvetica" panose="020B0604020202020204" pitchFamily="34" charset="0"/>
              </a:rPr>
              <a:t>Please ensure cargo consisting of temporary items shipped under ATA Carnet and permanent items shipped under Commercial Invoice are split under separate HAWBs. We are not able to clear shipments which do not have separate HAWBs issued (1 for ATA Carnet and 1 for goods covered under commercial invoice). </a:t>
            </a:r>
          </a:p>
        </p:txBody>
      </p:sp>
    </p:spTree>
    <p:extLst>
      <p:ext uri="{BB962C8B-B14F-4D97-AF65-F5344CB8AC3E}">
        <p14:creationId xmlns:p14="http://schemas.microsoft.com/office/powerpoint/2010/main" val="306618253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F6878-E6DE-7342-A8EA-1360A2891C07}"/>
              </a:ext>
            </a:extLst>
          </p:cNvPr>
          <p:cNvSpPr>
            <a:spLocks noGrp="1"/>
          </p:cNvSpPr>
          <p:nvPr>
            <p:ph type="title"/>
          </p:nvPr>
        </p:nvSpPr>
        <p:spPr>
          <a:xfrm>
            <a:off x="1683135" y="823016"/>
            <a:ext cx="4970774" cy="240127"/>
          </a:xfrm>
        </p:spPr>
        <p:txBody>
          <a:bodyPr>
            <a:noAutofit/>
          </a:bodyPr>
          <a:lstStyle/>
          <a:p>
            <a:r>
              <a:rPr lang="en-GB" sz="1200" b="1" dirty="0" smtClean="0">
                <a:solidFill>
                  <a:srgbClr val="FFCF00"/>
                </a:solidFill>
                <a:latin typeface="Arial" panose="020B0604020202020204" pitchFamily="34" charset="0"/>
                <a:cs typeface="Arial" panose="020B0604020202020204" pitchFamily="34" charset="0"/>
              </a:rPr>
              <a:t>Hand Carry / Insurance</a:t>
            </a:r>
            <a:endParaRPr lang="en-GB" sz="1200" b="1" dirty="0">
              <a:solidFill>
                <a:srgbClr val="FFCF00"/>
              </a:solidFill>
              <a:latin typeface="Arial" panose="020B0604020202020204" pitchFamily="34" charset="0"/>
              <a:cs typeface="Arial" panose="020B0604020202020204" pitchFamily="34" charset="0"/>
            </a:endParaRPr>
          </a:p>
        </p:txBody>
      </p:sp>
      <p:sp>
        <p:nvSpPr>
          <p:cNvPr id="4" name="Rectangle 3"/>
          <p:cNvSpPr/>
          <p:nvPr/>
        </p:nvSpPr>
        <p:spPr>
          <a:xfrm>
            <a:off x="5539796" y="1566485"/>
            <a:ext cx="3444017" cy="192360"/>
          </a:xfrm>
          <a:prstGeom prst="rect">
            <a:avLst/>
          </a:prstGeom>
        </p:spPr>
        <p:txBody>
          <a:bodyPr wrap="square">
            <a:spAutoFit/>
          </a:bodyPr>
          <a:lstStyle/>
          <a:p>
            <a:pPr eaLnBrk="0" hangingPunct="0"/>
            <a:endParaRPr lang="en-GB" sz="650" dirty="0">
              <a:latin typeface="Helvetica" panose="020B0604020202020204" pitchFamily="34" charset="0"/>
              <a:cs typeface="Helvetica" panose="020B0604020202020204" pitchFamily="34" charset="0"/>
            </a:endParaRPr>
          </a:p>
        </p:txBody>
      </p:sp>
      <p:sp>
        <p:nvSpPr>
          <p:cNvPr id="5" name="Rectangle 4"/>
          <p:cNvSpPr/>
          <p:nvPr/>
        </p:nvSpPr>
        <p:spPr>
          <a:xfrm>
            <a:off x="1837442" y="1523813"/>
            <a:ext cx="3506228" cy="276999"/>
          </a:xfrm>
          <a:prstGeom prst="rect">
            <a:avLst/>
          </a:prstGeom>
        </p:spPr>
        <p:txBody>
          <a:bodyPr wrap="square">
            <a:spAutoFit/>
          </a:bodyPr>
          <a:lstStyle/>
          <a:p>
            <a:pPr lvl="0"/>
            <a:endParaRPr lang="en-US" sz="600" b="1" u="sng" dirty="0">
              <a:latin typeface="Helvetica" panose="020B0604020202020204" pitchFamily="34" charset="0"/>
              <a:cs typeface="Helvetica" panose="020B0604020202020204" pitchFamily="34" charset="0"/>
            </a:endParaRPr>
          </a:p>
          <a:p>
            <a:pPr lvl="0"/>
            <a:endParaRPr lang="en-US" sz="600" b="1" u="sng" dirty="0" smtClean="0">
              <a:latin typeface="Helvetica" panose="020B0604020202020204" pitchFamily="34" charset="0"/>
              <a:cs typeface="Helvetica" panose="020B0604020202020204" pitchFamily="34" charset="0"/>
            </a:endParaRPr>
          </a:p>
        </p:txBody>
      </p:sp>
      <p:sp>
        <p:nvSpPr>
          <p:cNvPr id="7" name="Rectangle 6"/>
          <p:cNvSpPr/>
          <p:nvPr/>
        </p:nvSpPr>
        <p:spPr>
          <a:xfrm>
            <a:off x="1940921" y="1294025"/>
            <a:ext cx="6805497" cy="2962349"/>
          </a:xfrm>
          <a:prstGeom prst="rect">
            <a:avLst/>
          </a:prstGeom>
        </p:spPr>
        <p:txBody>
          <a:bodyPr wrap="square">
            <a:spAutoFit/>
          </a:bodyPr>
          <a:lstStyle/>
          <a:p>
            <a:pPr eaLnBrk="0" hangingPunct="0"/>
            <a:r>
              <a:rPr lang="en-GB" sz="1000" b="1" u="sng" dirty="0">
                <a:latin typeface="Arial" panose="020B0604020202020204" pitchFamily="34" charset="0"/>
                <a:cs typeface="Arial" panose="020B0604020202020204" pitchFamily="34" charset="0"/>
              </a:rPr>
              <a:t>HAND-CARRY </a:t>
            </a:r>
            <a:r>
              <a:rPr lang="en-GB" sz="1000" b="1" u="sng" dirty="0" smtClean="0">
                <a:latin typeface="Arial" panose="020B0604020202020204" pitchFamily="34" charset="0"/>
                <a:cs typeface="Arial" panose="020B0604020202020204" pitchFamily="34" charset="0"/>
              </a:rPr>
              <a:t>SHIPMENTS</a:t>
            </a:r>
          </a:p>
          <a:p>
            <a:pPr eaLnBrk="0" hangingPunct="0"/>
            <a:endParaRPr lang="en-GB" sz="1000" b="1" u="sng"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Overseas </a:t>
            </a:r>
            <a:r>
              <a:rPr lang="en-US" sz="1000" dirty="0">
                <a:latin typeface="Arial" panose="020B0604020202020204" pitchFamily="34" charset="0"/>
                <a:cs typeface="Arial" panose="020B0604020202020204" pitchFamily="34" charset="0"/>
              </a:rPr>
              <a:t>exhibitors are not encouraged to hand-carry exhibits which will be subject to customs clearance on arrival.</a:t>
            </a:r>
            <a:endParaRPr lang="en-GB" sz="1000" u="sng"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In event the exhibits are stopped at airport on arrival, exhibitors are required to handover the shipment along with the Invoice and Packing list to Customs Authorities at airport against issuance of Custody Receipt, Thereafter; handover the original Custody Receipt along with copy of invoice and packing list to us urgently for customs clearance</a:t>
            </a:r>
            <a:r>
              <a:rPr lang="en-US" sz="1000" dirty="0" smtClean="0">
                <a:latin typeface="Arial" panose="020B0604020202020204" pitchFamily="34" charset="0"/>
                <a:cs typeface="Arial" panose="020B0604020202020204" pitchFamily="34" charset="0"/>
              </a:rPr>
              <a:t>.</a:t>
            </a:r>
          </a:p>
          <a:p>
            <a:endParaRPr lang="en-US" sz="1000" u="sng" dirty="0">
              <a:latin typeface="Arial" panose="020B0604020202020204" pitchFamily="34" charset="0"/>
              <a:cs typeface="Arial" panose="020B0604020202020204" pitchFamily="34" charset="0"/>
            </a:endParaRPr>
          </a:p>
          <a:p>
            <a:r>
              <a:rPr lang="en-US" sz="1000" b="1" u="sng" dirty="0" smtClean="0">
                <a:latin typeface="Arial" panose="020B0604020202020204" pitchFamily="34" charset="0"/>
                <a:cs typeface="Arial" panose="020B0604020202020204" pitchFamily="34" charset="0"/>
              </a:rPr>
              <a:t>INSURANCE</a:t>
            </a:r>
            <a:r>
              <a:rPr lang="en-US" sz="1000" u="sng" dirty="0">
                <a:latin typeface="Arial" panose="020B0604020202020204" pitchFamily="34" charset="0"/>
                <a:cs typeface="Arial" panose="020B0604020202020204" pitchFamily="34" charset="0"/>
              </a:rPr>
              <a:t> </a:t>
            </a:r>
            <a:endParaRPr lang="en-US" sz="1000" u="sng" dirty="0" smtClean="0">
              <a:latin typeface="Arial" panose="020B0604020202020204" pitchFamily="34" charset="0"/>
              <a:cs typeface="Arial" panose="020B0604020202020204" pitchFamily="34" charset="0"/>
            </a:endParaRPr>
          </a:p>
          <a:p>
            <a:endParaRPr lang="en-GB" sz="1000" u="sng"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Our tariff is computed on the basis of volume or weight. This has no correlation with the value of exhibits, it follows that the cost of insurance cover is not included in our charges. We would like to advise that it is the responsibility of each exhibitor to arrange Marine (Transport) Insurance covering transport to the exhibition, during the exhibition, and the return of the exhibits to domicile, including the period the exhibits are handled by Agility-Fairs &amp; Events. Contractors/Transporter shall be included as coinsured/sub-contractor in the policy and cover all liabilities with an express and unconditional waiver of subrogation towards contractor/transporter. The insurance policy must waive the right to recovery from transporter fully and unconditionally. Also ensure that transport insurance is arranged for exhibits sold locally. Upon written instructions, Agility - Fairs &amp; Events can offer the exhibitor insurance coverage at competitive premiums</a:t>
            </a:r>
            <a:endParaRPr lang="en-US" sz="1000" u="sng" dirty="0" smtClean="0">
              <a:latin typeface="Arial" panose="020B0604020202020204" pitchFamily="34" charset="0"/>
              <a:cs typeface="Arial" panose="020B0604020202020204" pitchFamily="34" charset="0"/>
            </a:endParaRPr>
          </a:p>
          <a:p>
            <a:endParaRPr lang="en-GB" sz="65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75085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55" y="858180"/>
            <a:ext cx="2278989" cy="223587"/>
          </a:xfrm>
        </p:spPr>
        <p:txBody>
          <a:bodyPr>
            <a:noAutofit/>
          </a:bodyPr>
          <a:lstStyle/>
          <a:p>
            <a:r>
              <a:rPr lang="en-GB" sz="1200" dirty="0" smtClean="0">
                <a:latin typeface="Helvetica" panose="020B0604020202020204" pitchFamily="34" charset="0"/>
                <a:cs typeface="Helvetica" panose="020B0604020202020204" pitchFamily="34" charset="0"/>
              </a:rPr>
              <a:t>Handling Tariff Information</a:t>
            </a:r>
            <a:endParaRPr lang="en-GB" sz="1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2518012" y="1318716"/>
            <a:ext cx="5475368" cy="948519"/>
          </a:xfrm>
        </p:spPr>
        <p:txBody>
          <a:bodyPr>
            <a:noAutofit/>
          </a:bodyPr>
          <a:lstStyle/>
          <a:p>
            <a:pPr marL="0" indent="0" algn="ctr">
              <a:buNone/>
            </a:pPr>
            <a:endParaRPr lang="en-GB" sz="1400" dirty="0" smtClean="0">
              <a:latin typeface="Arial" panose="020B0604020202020204" pitchFamily="34" charset="0"/>
              <a:cs typeface="Arial" panose="020B0604020202020204" pitchFamily="34" charset="0"/>
            </a:endParaRPr>
          </a:p>
          <a:p>
            <a:pPr marL="0" indent="0" algn="ctr">
              <a:buNone/>
            </a:pPr>
            <a:endParaRPr lang="en-GB" sz="1200" dirty="0">
              <a:latin typeface="Helvetica" panose="020B0604020202020204" pitchFamily="34" charset="0"/>
              <a:cs typeface="Helvetica" panose="020B0604020202020204" pitchFamily="34" charset="0"/>
            </a:endParaRPr>
          </a:p>
          <a:p>
            <a:pPr marL="0" indent="0" algn="ctr">
              <a:buNone/>
            </a:pPr>
            <a:r>
              <a:rPr lang="en-GB" sz="1200" dirty="0" smtClean="0">
                <a:latin typeface="Helvetica" panose="020B0604020202020204" pitchFamily="34" charset="0"/>
                <a:cs typeface="Helvetica" panose="020B0604020202020204" pitchFamily="34" charset="0"/>
              </a:rPr>
              <a:t>To View our Handling tariff and information please click on the following </a:t>
            </a:r>
            <a:r>
              <a:rPr lang="en-GB" sz="1200" b="1" dirty="0" smtClean="0">
                <a:latin typeface="Helvetica" panose="020B0604020202020204" pitchFamily="34" charset="0"/>
                <a:cs typeface="Helvetica" panose="020B0604020202020204" pitchFamily="34" charset="0"/>
              </a:rPr>
              <a:t>link:</a:t>
            </a:r>
          </a:p>
          <a:p>
            <a:pPr marL="0" indent="0" algn="ctr">
              <a:buNone/>
            </a:pPr>
            <a:endParaRPr lang="en-GB" sz="1400" b="1" dirty="0">
              <a:latin typeface="Arial" panose="020B0604020202020204" pitchFamily="34" charset="0"/>
              <a:cs typeface="Arial" panose="020B0604020202020204" pitchFamily="34" charset="0"/>
            </a:endParaRPr>
          </a:p>
          <a:p>
            <a:pPr marL="0" indent="0" algn="ctr">
              <a:buNone/>
            </a:pPr>
            <a:endParaRPr lang="en-GB" sz="1400" b="1" dirty="0" smtClean="0">
              <a:latin typeface="Arial" panose="020B0604020202020204" pitchFamily="34" charset="0"/>
              <a:cs typeface="Arial" panose="020B0604020202020204" pitchFamily="34" charset="0"/>
            </a:endParaRPr>
          </a:p>
          <a:p>
            <a:pPr marL="0" indent="0" algn="ctr">
              <a:buNone/>
            </a:pPr>
            <a:endParaRPr lang="en-GB" sz="2800" dirty="0">
              <a:latin typeface="Arial" panose="020B0604020202020204" pitchFamily="34" charset="0"/>
              <a:cs typeface="Arial" panose="020B0604020202020204" pitchFamily="34" charset="0"/>
            </a:endParaRPr>
          </a:p>
          <a:p>
            <a:pPr marL="0" indent="0" algn="ctr">
              <a:buNone/>
            </a:pPr>
            <a:endParaRPr lang="en-GB" sz="1400" b="1" dirty="0" smtClean="0">
              <a:latin typeface="Arial" panose="020B0604020202020204" pitchFamily="34" charset="0"/>
              <a:cs typeface="Arial" panose="020B0604020202020204" pitchFamily="34" charset="0"/>
            </a:endParaRPr>
          </a:p>
          <a:p>
            <a:pPr marL="0" indent="0" algn="ctr">
              <a:buNone/>
            </a:pPr>
            <a:endParaRPr lang="en-GB" sz="1400" b="1" dirty="0" smtClean="0">
              <a:latin typeface="Arial" panose="020B0604020202020204" pitchFamily="34" charset="0"/>
              <a:cs typeface="Arial" panose="020B0604020202020204" pitchFamily="34" charset="0"/>
            </a:endParaRPr>
          </a:p>
          <a:p>
            <a:pPr marL="0" indent="0" algn="ctr">
              <a:buNone/>
            </a:pPr>
            <a:endParaRPr lang="en-GB" sz="2800" dirty="0">
              <a:latin typeface="Helvetica" panose="020B0604020202020204" pitchFamily="34" charset="0"/>
              <a:cs typeface="Helvetica" panose="020B0604020202020204" pitchFamily="34" charset="0"/>
            </a:endParaRPr>
          </a:p>
          <a:p>
            <a:pPr marL="0" indent="0" algn="ctr">
              <a:buNone/>
            </a:pPr>
            <a:endParaRPr lang="en-GB" sz="1200" b="1" dirty="0" smtClean="0"/>
          </a:p>
          <a:p>
            <a:pPr marL="0" indent="0" algn="ctr">
              <a:buNone/>
            </a:pPr>
            <a:endParaRPr lang="en-GB" sz="1200" dirty="0" smtClean="0">
              <a:latin typeface="Helvetica" panose="020B0604020202020204" pitchFamily="34" charset="0"/>
              <a:cs typeface="Helvetica" panose="020B0604020202020204" pitchFamily="34" charset="0"/>
            </a:endParaRPr>
          </a:p>
          <a:p>
            <a:pPr marL="0" indent="0">
              <a:buNone/>
            </a:pPr>
            <a:endParaRPr lang="en-GB" sz="1400" b="1" u="sng" dirty="0" smtClean="0">
              <a:hlinkClick r:id="rId2"/>
            </a:endParaRPr>
          </a:p>
          <a:p>
            <a:pPr marL="0" indent="0">
              <a:buNone/>
            </a:pPr>
            <a:endParaRPr lang="en-GB" sz="1400" b="1" dirty="0"/>
          </a:p>
          <a:p>
            <a:pPr marL="0" indent="0">
              <a:buNone/>
            </a:pPr>
            <a:endParaRPr lang="en-GB" sz="1400" dirty="0"/>
          </a:p>
          <a:p>
            <a:pPr marL="0" indent="0">
              <a:buNone/>
            </a:pPr>
            <a:endParaRPr lang="en-GB" sz="1200" dirty="0"/>
          </a:p>
          <a:p>
            <a:pPr marL="0" indent="0">
              <a:buNone/>
            </a:pPr>
            <a:endParaRPr lang="en-GB" sz="1200" dirty="0"/>
          </a:p>
        </p:txBody>
      </p:sp>
      <p:pic>
        <p:nvPicPr>
          <p:cNvPr id="5" name="Picture 4"/>
          <p:cNvPicPr>
            <a:picLocks noChangeAspect="1"/>
          </p:cNvPicPr>
          <p:nvPr/>
        </p:nvPicPr>
        <p:blipFill>
          <a:blip r:embed="rId3"/>
          <a:stretch>
            <a:fillRect/>
          </a:stretch>
        </p:blipFill>
        <p:spPr>
          <a:xfrm>
            <a:off x="4155272" y="2504184"/>
            <a:ext cx="2200847" cy="1207113"/>
          </a:xfrm>
          <a:prstGeom prst="rect">
            <a:avLst/>
          </a:prstGeom>
        </p:spPr>
      </p:pic>
    </p:spTree>
    <p:extLst>
      <p:ext uri="{BB962C8B-B14F-4D97-AF65-F5344CB8AC3E}">
        <p14:creationId xmlns:p14="http://schemas.microsoft.com/office/powerpoint/2010/main" val="401181690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91F66B-AF40-5243-A6AC-C467C002A6B5}"/>
              </a:ext>
            </a:extLst>
          </p:cNvPr>
          <p:cNvSpPr>
            <a:spLocks noGrp="1"/>
          </p:cNvSpPr>
          <p:nvPr>
            <p:ph type="title"/>
          </p:nvPr>
        </p:nvSpPr>
        <p:spPr>
          <a:xfrm>
            <a:off x="1735110" y="838156"/>
            <a:ext cx="3289145" cy="207262"/>
          </a:xfrm>
        </p:spPr>
        <p:txBody>
          <a:bodyPr>
            <a:noAutofit/>
          </a:bodyPr>
          <a:lstStyle/>
          <a:p>
            <a:r>
              <a:rPr lang="en-GB" sz="1200" dirty="0">
                <a:latin typeface="Helvetica" panose="020B0604020202020204" pitchFamily="34" charset="0"/>
                <a:cs typeface="Helvetica" panose="020B0604020202020204" pitchFamily="34" charset="0"/>
              </a:rPr>
              <a:t>Payment Terms / </a:t>
            </a:r>
            <a:r>
              <a:rPr lang="en-GB" sz="1200" b="1" dirty="0">
                <a:solidFill>
                  <a:srgbClr val="FFCF00"/>
                </a:solidFill>
                <a:latin typeface="Helvetica" panose="020B0604020202020204" pitchFamily="34" charset="0"/>
                <a:cs typeface="Helvetica" panose="020B0604020202020204" pitchFamily="34" charset="0"/>
              </a:rPr>
              <a:t>Closing Summary</a:t>
            </a:r>
          </a:p>
        </p:txBody>
      </p:sp>
      <p:sp>
        <p:nvSpPr>
          <p:cNvPr id="11" name="TextBox 10">
            <a:extLst>
              <a:ext uri="{FF2B5EF4-FFF2-40B4-BE49-F238E27FC236}">
                <a16:creationId xmlns:a16="http://schemas.microsoft.com/office/drawing/2014/main" id="{C78B06CB-35B9-0345-A318-20E9985F8E7E}"/>
              </a:ext>
            </a:extLst>
          </p:cNvPr>
          <p:cNvSpPr txBox="1"/>
          <p:nvPr/>
        </p:nvSpPr>
        <p:spPr>
          <a:xfrm>
            <a:off x="1860037" y="1279865"/>
            <a:ext cx="3551300" cy="3162404"/>
          </a:xfrm>
          <a:prstGeom prst="rect">
            <a:avLst/>
          </a:prstGeom>
          <a:noFill/>
        </p:spPr>
        <p:txBody>
          <a:bodyPr wrap="square" rtlCol="0">
            <a:spAutoFit/>
          </a:bodyPr>
          <a:lstStyle/>
          <a:p>
            <a:r>
              <a:rPr lang="en-GB" sz="1050" dirty="0" smtClean="0">
                <a:latin typeface="Helvetica" panose="020B0604020202020204" pitchFamily="34" charset="0"/>
                <a:cs typeface="Helvetica" panose="020B0604020202020204" pitchFamily="34" charset="0"/>
              </a:rPr>
              <a:t>Thank </a:t>
            </a:r>
            <a:r>
              <a:rPr lang="en-GB" sz="1050" dirty="0">
                <a:latin typeface="Helvetica" panose="020B0604020202020204" pitchFamily="34" charset="0"/>
                <a:cs typeface="Helvetica" panose="020B0604020202020204" pitchFamily="34" charset="0"/>
              </a:rPr>
              <a:t>you for reviewing our shipping instructions, we hope that it was helpful to you with the planning of your shipment and documents. It is our philosophy and belief that proper planning, accuracy of documents, and a proactive approach are all critical for a successful shipment to an exhibition. </a:t>
            </a:r>
          </a:p>
          <a:p>
            <a:endParaRPr lang="en-GB" sz="1050" dirty="0">
              <a:latin typeface="Helvetica" panose="020B0604020202020204" pitchFamily="34" charset="0"/>
              <a:cs typeface="Helvetica" panose="020B0604020202020204" pitchFamily="34" charset="0"/>
            </a:endParaRPr>
          </a:p>
          <a:p>
            <a:r>
              <a:rPr lang="en-GB" sz="1050" dirty="0">
                <a:latin typeface="Helvetica" panose="020B0604020202020204" pitchFamily="34" charset="0"/>
                <a:cs typeface="Helvetica" panose="020B0604020202020204" pitchFamily="34" charset="0"/>
              </a:rPr>
              <a:t>As your exhibition freight forwarder, Agility Fairs &amp; Events staff &amp; team will be happy to assist you in all the necessary. If you have any further questions which have not been answered here, or require any other information about the show, please contact us at your convenience. </a:t>
            </a:r>
          </a:p>
          <a:p>
            <a:endParaRPr lang="en-GB" sz="900" b="1" dirty="0" smtClean="0">
              <a:latin typeface="Helvetica" panose="020B0604020202020204" pitchFamily="34" charset="0"/>
              <a:cs typeface="Helvetica" panose="020B0604020202020204" pitchFamily="34" charset="0"/>
            </a:endParaRPr>
          </a:p>
          <a:p>
            <a:endParaRPr lang="en-GB" sz="900" b="1" dirty="0" smtClean="0">
              <a:latin typeface="Helvetica" panose="020B0604020202020204" pitchFamily="34" charset="0"/>
              <a:cs typeface="Helvetica" panose="020B0604020202020204" pitchFamily="34" charset="0"/>
            </a:endParaRPr>
          </a:p>
          <a:p>
            <a:r>
              <a:rPr lang="en-GB" sz="900" b="1" dirty="0" smtClean="0">
                <a:latin typeface="Helvetica" panose="020B0604020202020204" pitchFamily="34" charset="0"/>
                <a:cs typeface="Helvetica" panose="020B0604020202020204" pitchFamily="34" charset="0"/>
              </a:rPr>
              <a:t>Agility </a:t>
            </a:r>
            <a:r>
              <a:rPr lang="en-GB" sz="900" b="1" dirty="0">
                <a:latin typeface="Helvetica" panose="020B0604020202020204" pitchFamily="34" charset="0"/>
                <a:cs typeface="Helvetica" panose="020B0604020202020204" pitchFamily="34" charset="0"/>
              </a:rPr>
              <a:t>Fairs &amp; Events </a:t>
            </a:r>
          </a:p>
          <a:p>
            <a:endParaRPr lang="en-GB" sz="900" b="1" dirty="0">
              <a:latin typeface="Helvetica" panose="020B0604020202020204" pitchFamily="34" charset="0"/>
              <a:cs typeface="Helvetica" panose="020B0604020202020204" pitchFamily="34" charset="0"/>
            </a:endParaRPr>
          </a:p>
          <a:p>
            <a:r>
              <a:rPr lang="en-GB" sz="900" b="1" dirty="0">
                <a:latin typeface="Helvetica" panose="020B0604020202020204" pitchFamily="34" charset="0"/>
                <a:cs typeface="Helvetica" panose="020B0604020202020204" pitchFamily="34" charset="0"/>
              </a:rPr>
              <a:t>Show Manager: </a:t>
            </a:r>
            <a:r>
              <a:rPr lang="en-GB" sz="900" b="1" dirty="0" smtClean="0">
                <a:latin typeface="Helvetica" panose="020B0604020202020204" pitchFamily="34" charset="0"/>
                <a:cs typeface="Helvetica" panose="020B0604020202020204" pitchFamily="34" charset="0"/>
              </a:rPr>
              <a:t>Sherry Krywko</a:t>
            </a:r>
            <a:endParaRPr lang="en-GB" sz="900" dirty="0">
              <a:latin typeface="Helvetica" panose="020B0604020202020204" pitchFamily="34" charset="0"/>
              <a:cs typeface="Helvetica" panose="020B0604020202020204" pitchFamily="34" charset="0"/>
            </a:endParaRPr>
          </a:p>
          <a:p>
            <a:r>
              <a:rPr lang="en-GB" sz="900" b="1" dirty="0">
                <a:latin typeface="Helvetica" panose="020B0604020202020204" pitchFamily="34" charset="0"/>
                <a:cs typeface="Helvetica" panose="020B0604020202020204" pitchFamily="34" charset="0"/>
              </a:rPr>
              <a:t>Email: </a:t>
            </a:r>
            <a:r>
              <a:rPr lang="en-GB" sz="900" b="1" u="sng" dirty="0">
                <a:latin typeface="Helvetica" panose="020B0604020202020204" pitchFamily="34" charset="0"/>
                <a:cs typeface="Helvetica" panose="020B0604020202020204" pitchFamily="34" charset="0"/>
              </a:rPr>
              <a:t>Fairs-Canada@agility.com </a:t>
            </a:r>
            <a:endParaRPr lang="en-GB" sz="900" b="1" u="sng" dirty="0" smtClean="0">
              <a:latin typeface="Helvetica" panose="020B0604020202020204" pitchFamily="34" charset="0"/>
              <a:cs typeface="Helvetica" panose="020B0604020202020204" pitchFamily="34" charset="0"/>
            </a:endParaRPr>
          </a:p>
          <a:p>
            <a:r>
              <a:rPr lang="en-GB" sz="900" dirty="0" smtClean="0">
                <a:latin typeface="Helvetica" panose="020B0604020202020204" pitchFamily="34" charset="0"/>
                <a:cs typeface="Helvetica" panose="020B0604020202020204" pitchFamily="34" charset="0"/>
              </a:rPr>
              <a:t>Tel</a:t>
            </a:r>
            <a:r>
              <a:rPr lang="en-GB" sz="900" dirty="0">
                <a:latin typeface="Helvetica" panose="020B0604020202020204" pitchFamily="34" charset="0"/>
                <a:cs typeface="Helvetica" panose="020B0604020202020204" pitchFamily="34" charset="0"/>
              </a:rPr>
              <a:t>: </a:t>
            </a:r>
            <a:r>
              <a:rPr lang="en-GB" sz="900" dirty="0" smtClean="0">
                <a:latin typeface="Helvetica" panose="020B0604020202020204" pitchFamily="34" charset="0"/>
                <a:cs typeface="Helvetica" panose="020B0604020202020204" pitchFamily="34" charset="0"/>
              </a:rPr>
              <a:t>+1 (</a:t>
            </a:r>
            <a:r>
              <a:rPr lang="en-GB" sz="900" dirty="0" smtClean="0">
                <a:latin typeface="Helvetica" panose="020B0604020202020204" pitchFamily="34" charset="0"/>
                <a:cs typeface="Helvetica" panose="020B0604020202020204" pitchFamily="34" charset="0"/>
              </a:rPr>
              <a:t>647) 876-1616</a:t>
            </a:r>
            <a:endParaRPr lang="en-GB" sz="900" dirty="0">
              <a:latin typeface="Helvetica" panose="020B0604020202020204" pitchFamily="34" charset="0"/>
              <a:cs typeface="Helvetica" panose="020B0604020202020204" pitchFamily="34" charset="0"/>
            </a:endParaRPr>
          </a:p>
        </p:txBody>
      </p:sp>
      <p:sp>
        <p:nvSpPr>
          <p:cNvPr id="2" name="Rectangle 1"/>
          <p:cNvSpPr/>
          <p:nvPr/>
        </p:nvSpPr>
        <p:spPr>
          <a:xfrm>
            <a:off x="5527207" y="1297199"/>
            <a:ext cx="3494873" cy="830997"/>
          </a:xfrm>
          <a:prstGeom prst="rect">
            <a:avLst/>
          </a:prstGeom>
        </p:spPr>
        <p:txBody>
          <a:bodyPr wrap="square">
            <a:spAutoFit/>
          </a:bodyPr>
          <a:lstStyle/>
          <a:p>
            <a:pPr eaLnBrk="0" hangingPunct="0"/>
            <a:r>
              <a:rPr lang="en-GB" sz="800" b="1" u="sng" dirty="0" smtClean="0">
                <a:latin typeface="Helvetica" panose="020B0604020202020204" pitchFamily="34" charset="0"/>
                <a:cs typeface="Helvetica" panose="020B0604020202020204" pitchFamily="34" charset="0"/>
              </a:rPr>
              <a:t>TERMS OF PAYMENT</a:t>
            </a:r>
          </a:p>
          <a:p>
            <a:pPr eaLnBrk="0" hangingPunct="0"/>
            <a:r>
              <a:rPr lang="en-GB" sz="800" dirty="0" smtClean="0">
                <a:latin typeface="Helvetica" panose="020B0604020202020204" pitchFamily="34" charset="0"/>
                <a:cs typeface="Helvetica" panose="020B0604020202020204" pitchFamily="34" charset="0"/>
              </a:rPr>
              <a:t>  </a:t>
            </a:r>
          </a:p>
          <a:p>
            <a:pPr eaLnBrk="0" hangingPunct="0"/>
            <a:r>
              <a:rPr lang="en-GB" sz="800" dirty="0" smtClean="0">
                <a:latin typeface="Helvetica" panose="020B0604020202020204" pitchFamily="34" charset="0"/>
                <a:cs typeface="Helvetica" panose="020B0604020202020204" pitchFamily="34" charset="0"/>
              </a:rPr>
              <a:t>Inward: Upon uplift of goods, prior to delivery to stand.</a:t>
            </a:r>
          </a:p>
          <a:p>
            <a:pPr eaLnBrk="0" hangingPunct="0"/>
            <a:r>
              <a:rPr lang="en-GB" sz="800" dirty="0" smtClean="0">
                <a:latin typeface="Helvetica" panose="020B0604020202020204" pitchFamily="34" charset="0"/>
                <a:cs typeface="Helvetica" panose="020B0604020202020204" pitchFamily="34" charset="0"/>
              </a:rPr>
              <a:t> </a:t>
            </a:r>
          </a:p>
          <a:p>
            <a:pPr eaLnBrk="0" hangingPunct="0"/>
            <a:r>
              <a:rPr lang="en-GB" sz="800" dirty="0" smtClean="0">
                <a:latin typeface="Helvetica" panose="020B0604020202020204" pitchFamily="34" charset="0"/>
                <a:cs typeface="Helvetica" panose="020B0604020202020204" pitchFamily="34" charset="0"/>
              </a:rPr>
              <a:t>Outward: Upon presentation of invoice/prior to despatch of shipments</a:t>
            </a:r>
          </a:p>
          <a:p>
            <a:pPr eaLnBrk="0" hangingPunct="0"/>
            <a:r>
              <a:rPr lang="en-GB" sz="800" dirty="0" smtClean="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883276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19191"/>
      </a:hlink>
      <a:folHlink>
        <a:srgbClr val="CACAC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6A563706B8C4E90E5C74F550E8E27" ma:contentTypeVersion="13" ma:contentTypeDescription="Create a new document." ma:contentTypeScope="" ma:versionID="d573dccac830535e5eec8d8bcb8b2228">
  <xsd:schema xmlns:xsd="http://www.w3.org/2001/XMLSchema" xmlns:xs="http://www.w3.org/2001/XMLSchema" xmlns:p="http://schemas.microsoft.com/office/2006/metadata/properties" xmlns:ns2="fd8c0f6f-2cf1-4cc2-bea7-fe8a2bbbdce3" xmlns:ns3="17eb7085-5548-49ef-9e40-d4ca59a7ef1a" targetNamespace="http://schemas.microsoft.com/office/2006/metadata/properties" ma:root="true" ma:fieldsID="379fdc890b03d569b4b48caba678febf" ns2:_="" ns3:_="">
    <xsd:import namespace="fd8c0f6f-2cf1-4cc2-bea7-fe8a2bbbdce3"/>
    <xsd:import namespace="17eb7085-5548-49ef-9e40-d4ca59a7ef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c0f6f-2cf1-4cc2-bea7-fe8a2bbbd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eb7085-5548-49ef-9e40-d4ca59a7ef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4BB41F-8F5B-4748-9AB0-B1B22EE9A073}"/>
</file>

<file path=customXml/itemProps2.xml><?xml version="1.0" encoding="utf-8"?>
<ds:datastoreItem xmlns:ds="http://schemas.openxmlformats.org/officeDocument/2006/customXml" ds:itemID="{0D051A84-A139-4366-98EA-FAB5973FC345}"/>
</file>

<file path=customXml/itemProps3.xml><?xml version="1.0" encoding="utf-8"?>
<ds:datastoreItem xmlns:ds="http://schemas.openxmlformats.org/officeDocument/2006/customXml" ds:itemID="{8A072033-294B-4C7A-B978-821CE221A8DB}"/>
</file>

<file path=docProps/app.xml><?xml version="1.0" encoding="utf-8"?>
<Properties xmlns="http://schemas.openxmlformats.org/officeDocument/2006/extended-properties" xmlns:vt="http://schemas.openxmlformats.org/officeDocument/2006/docPropsVTypes">
  <Template/>
  <TotalTime>6245</TotalTime>
  <Words>1159</Words>
  <Application>Microsoft Office PowerPoint</Application>
  <PresentationFormat>On-screen Show (16:9)</PresentationFormat>
  <Paragraphs>129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Helvetica Light</vt:lpstr>
      <vt:lpstr>Office Theme</vt:lpstr>
      <vt:lpstr>CANADA GAS &amp; LNG 2021  August 23 – 25, 2021  Vancouver, Canada </vt:lpstr>
      <vt:lpstr>Introduction</vt:lpstr>
      <vt:lpstr>Sea Freight</vt:lpstr>
      <vt:lpstr>Air Freight</vt:lpstr>
      <vt:lpstr>Deadline Dates</vt:lpstr>
      <vt:lpstr>Customs / Documentation</vt:lpstr>
      <vt:lpstr>Hand Carry / Insurance</vt:lpstr>
      <vt:lpstr>Handling Tariff Information</vt:lpstr>
      <vt:lpstr>Payment Terms / Closing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eBay1756</dc:creator>
  <cp:lastModifiedBy>Kate Murdoch</cp:lastModifiedBy>
  <cp:revision>506</cp:revision>
  <dcterms:created xsi:type="dcterms:W3CDTF">2017-10-31T10:45:20Z</dcterms:created>
  <dcterms:modified xsi:type="dcterms:W3CDTF">2021-07-09T19:19:07Z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0x010100BCE6A563706B8C4E90E5C74F550E8E27</vt:lpwstr>
  </property>
</Properties>
</file>